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66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6F318-40CD-49BA-9F0D-B352918D407A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6B9D1-D1E3-454D-88AD-6D632330173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332656"/>
            <a:ext cx="82809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 </a:t>
            </a:r>
            <a:r>
              <a:rPr lang="pl-PL" dirty="0" smtClean="0"/>
              <a:t> </a:t>
            </a:r>
            <a:r>
              <a:rPr lang="pl-PL" sz="3200" u="sng" dirty="0" smtClean="0"/>
              <a:t>Równania wymierne z wartością bezwzględną.</a:t>
            </a:r>
            <a:r>
              <a:rPr lang="pl-PL" sz="3200" dirty="0" smtClean="0"/>
              <a:t>  </a:t>
            </a:r>
            <a:r>
              <a:rPr lang="pl-PL" dirty="0" smtClean="0"/>
              <a:t>(zapisz temat w zeszycie)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39552" y="1628800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1. Powtórzenie (przypomnijmy z klasy pierwszej metodę rozwiązywania prostych równań z wartością bezwzględną)</a:t>
            </a:r>
            <a:endParaRPr lang="pl-PL" sz="2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827584" y="28529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 smtClean="0"/>
              <a:t>Przykład 1.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852936"/>
            <a:ext cx="1684988" cy="432048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827584" y="3356992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To równanie możemy zapisać bez użycia wartości bezwzględnej w postaci dwóch równań: </a:t>
            </a:r>
          </a:p>
          <a:p>
            <a:pPr algn="ctr"/>
            <a:r>
              <a:rPr lang="pl-PL" dirty="0" smtClean="0"/>
              <a:t>2x – 5 = 7           lub          2x – 5  = – 7</a:t>
            </a:r>
          </a:p>
          <a:p>
            <a:pPr algn="ctr"/>
            <a:endParaRPr lang="pl-PL" dirty="0"/>
          </a:p>
          <a:p>
            <a:r>
              <a:rPr lang="pl-PL" dirty="0" smtClean="0"/>
              <a:t>Teraz każde z równań osobno rozwiązujemy. </a:t>
            </a:r>
            <a:endParaRPr lang="pl-PL" dirty="0"/>
          </a:p>
          <a:p>
            <a:r>
              <a:rPr lang="pl-PL" dirty="0" smtClean="0"/>
              <a:t>2x = 7 + 5                lub              2x = – 7 + 5</a:t>
            </a:r>
          </a:p>
          <a:p>
            <a:r>
              <a:rPr lang="pl-PL" dirty="0" smtClean="0"/>
              <a:t>2x = 12 / :2                                 2x = – 2 / :</a:t>
            </a:r>
            <a:r>
              <a:rPr lang="pl-PL" dirty="0" err="1" smtClean="0"/>
              <a:t>2</a:t>
            </a:r>
            <a:endParaRPr lang="pl-PL" dirty="0" smtClean="0"/>
          </a:p>
          <a:p>
            <a:r>
              <a:rPr lang="pl-PL" dirty="0" smtClean="0"/>
              <a:t>  x=6                                                x = –1</a:t>
            </a:r>
          </a:p>
          <a:p>
            <a:endParaRPr lang="pl-PL" dirty="0" smtClean="0"/>
          </a:p>
          <a:p>
            <a:r>
              <a:rPr lang="pl-PL" dirty="0" smtClean="0"/>
              <a:t>Odp. Rozwiązaniem tego równania są liczby 6 oraz – 1.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83568" y="476672"/>
            <a:ext cx="1198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u="sng" dirty="0" smtClean="0"/>
              <a:t>Przykład 2.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764704"/>
            <a:ext cx="1965818" cy="504056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83568" y="2060848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To równanie możemy zapisać bez użycia wartości bezwzględnej tylko w postaci jednego równania: </a:t>
            </a:r>
          </a:p>
          <a:p>
            <a:pPr algn="ctr"/>
            <a:r>
              <a:rPr lang="pl-PL" dirty="0" smtClean="0"/>
              <a:t>3x + 9 = 0 </a:t>
            </a:r>
          </a:p>
          <a:p>
            <a:pPr algn="ctr"/>
            <a:r>
              <a:rPr lang="pl-PL" dirty="0" smtClean="0"/>
              <a:t>3x = – 9 /:3</a:t>
            </a:r>
          </a:p>
          <a:p>
            <a:pPr algn="ctr"/>
            <a:r>
              <a:rPr lang="pl-PL" dirty="0" smtClean="0"/>
              <a:t>x  = – 3</a:t>
            </a:r>
          </a:p>
        </p:txBody>
      </p:sp>
      <p:sp>
        <p:nvSpPr>
          <p:cNvPr id="8" name="Prostokąt 7"/>
          <p:cNvSpPr/>
          <p:nvPr/>
        </p:nvSpPr>
        <p:spPr>
          <a:xfrm>
            <a:off x="755576" y="3933056"/>
            <a:ext cx="1198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u="sng" dirty="0" smtClean="0"/>
              <a:t>Przykład 3.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149080"/>
            <a:ext cx="2243049" cy="50405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611560" y="494116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To równanie jest sprzeczne bo wartość bezwzględna z dowolnej liczby rzeczywistej jest zawsze liczbą nieujemną.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1560" y="1844824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Zapisujemy założenie (dziedzinę)</a:t>
            </a:r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Mnożymy równanie przez mianownik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AutoNum type="arabicPeriod"/>
            </a:pPr>
            <a:r>
              <a:rPr lang="pl-PL" dirty="0" smtClean="0"/>
              <a:t>Otrzymujemy równanie 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 smtClean="0"/>
              <a:t>Po podzieleniu równania przez 3 mamy</a:t>
            </a:r>
          </a:p>
          <a:p>
            <a:pPr marL="342900" indent="-342900"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r>
              <a:rPr lang="pl-PL" dirty="0" smtClean="0"/>
              <a:t>Otrzymane równanie rozwiązujemy tak jak w przykładzie 1.</a:t>
            </a:r>
          </a:p>
          <a:p>
            <a:pPr marL="342900" indent="-342900" algn="ctr"/>
            <a:r>
              <a:rPr lang="pl-PL" dirty="0"/>
              <a:t>x</a:t>
            </a:r>
            <a:r>
              <a:rPr lang="pl-PL" dirty="0" smtClean="0"/>
              <a:t> – 2 = </a:t>
            </a:r>
            <a:r>
              <a:rPr lang="pl-PL" dirty="0" err="1" smtClean="0"/>
              <a:t>2</a:t>
            </a:r>
            <a:r>
              <a:rPr lang="pl-PL" dirty="0" smtClean="0"/>
              <a:t>         lub        x – 2  = – </a:t>
            </a:r>
            <a:r>
              <a:rPr lang="pl-PL" dirty="0" err="1" smtClean="0"/>
              <a:t>2</a:t>
            </a:r>
            <a:endParaRPr lang="pl-PL" dirty="0"/>
          </a:p>
          <a:p>
            <a:pPr marL="342900" indent="-342900"/>
            <a:r>
              <a:rPr lang="pl-PL" dirty="0" smtClean="0"/>
              <a:t>                                                x = 4                              x = 0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115616" y="260648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2. Równania wymierne z wartością bezwzględną</a:t>
            </a:r>
            <a:endParaRPr lang="pl-PL" sz="2400" dirty="0"/>
          </a:p>
        </p:txBody>
      </p:sp>
      <p:sp>
        <p:nvSpPr>
          <p:cNvPr id="14" name="Prostokąt 13"/>
          <p:cNvSpPr/>
          <p:nvPr/>
        </p:nvSpPr>
        <p:spPr>
          <a:xfrm>
            <a:off x="755576" y="1124744"/>
            <a:ext cx="1198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u="sng" dirty="0" smtClean="0"/>
              <a:t>Przykład 4.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052736"/>
            <a:ext cx="1193817" cy="648072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772816"/>
            <a:ext cx="792088" cy="452621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2420888"/>
            <a:ext cx="2539229" cy="720080"/>
          </a:xfrm>
          <a:prstGeom prst="rect">
            <a:avLst/>
          </a:prstGeom>
          <a:noFill/>
        </p:spPr>
      </p:pic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501008"/>
            <a:ext cx="1684987" cy="432048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005064"/>
            <a:ext cx="1512168" cy="432048"/>
          </a:xfrm>
          <a:prstGeom prst="rect">
            <a:avLst/>
          </a:prstGeom>
          <a:noFill/>
        </p:spPr>
      </p:pic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1403648" y="573325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Odp. Rozwiązaniem tego równania są liczby 4 oraz 0.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39552" y="1700808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l-PL" dirty="0" smtClean="0"/>
              <a:t>Zapisujemy założenie (dziedzinę)</a:t>
            </a:r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r>
              <a:rPr lang="pl-PL" dirty="0" smtClean="0"/>
              <a:t>To równanie możemy zapisać bez użycia wartości bezwzględnej w postaci dwóch równań wymiernych: </a:t>
            </a:r>
          </a:p>
          <a:p>
            <a:pPr marL="342900" indent="-342900">
              <a:buFontTx/>
              <a:buAutoNum type="arabicPeriod"/>
            </a:pPr>
            <a:endParaRPr lang="pl-PL" dirty="0"/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r>
              <a:rPr lang="pl-PL" dirty="0" smtClean="0"/>
              <a:t>Rozwiązujemy oddzielnie każde równanie:</a:t>
            </a:r>
          </a:p>
          <a:p>
            <a:pPr marL="342900" indent="-342900">
              <a:buFontTx/>
              <a:buAutoNum type="arabicPeriod"/>
            </a:pPr>
            <a:endParaRPr lang="pl-PL" dirty="0" smtClean="0"/>
          </a:p>
          <a:p>
            <a:pPr marL="342900" indent="-342900">
              <a:buFontTx/>
              <a:buAutoNum type="arabicPeriod"/>
            </a:pPr>
            <a:endParaRPr lang="pl-PL" dirty="0"/>
          </a:p>
          <a:p>
            <a:pPr marL="342900" indent="-342900">
              <a:buAutoNum type="arabicPeriod"/>
            </a:pPr>
            <a:endParaRPr lang="pl-PL" dirty="0" smtClean="0"/>
          </a:p>
          <a:p>
            <a:pPr marL="342900" indent="-342900"/>
            <a:endParaRPr lang="pl-PL" dirty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971600" y="33265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2. Równania wymierne z wartością bezwzględną</a:t>
            </a:r>
            <a:endParaRPr lang="pl-PL" sz="2400" dirty="0"/>
          </a:p>
        </p:txBody>
      </p:sp>
      <p:sp>
        <p:nvSpPr>
          <p:cNvPr id="14" name="Prostokąt 13"/>
          <p:cNvSpPr/>
          <p:nvPr/>
        </p:nvSpPr>
        <p:spPr>
          <a:xfrm>
            <a:off x="683568" y="980728"/>
            <a:ext cx="1198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u="sng" dirty="0" smtClean="0"/>
              <a:t>Przykład 5.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628800"/>
            <a:ext cx="792088" cy="452621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908720"/>
            <a:ext cx="1278142" cy="648072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2636912"/>
            <a:ext cx="4464496" cy="774459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4077072"/>
            <a:ext cx="2680298" cy="72008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3933056"/>
            <a:ext cx="3190354" cy="792088"/>
          </a:xfrm>
          <a:prstGeom prst="rect">
            <a:avLst/>
          </a:prstGeom>
          <a:noFill/>
        </p:spPr>
      </p:pic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941169"/>
            <a:ext cx="1879408" cy="432048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pole tekstowe 33"/>
          <p:cNvSpPr txBox="1"/>
          <p:nvPr/>
        </p:nvSpPr>
        <p:spPr>
          <a:xfrm>
            <a:off x="179512" y="551723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 zredukowaniu x  otrzymujemy</a:t>
            </a:r>
          </a:p>
          <a:p>
            <a:pPr algn="ctr"/>
            <a:r>
              <a:rPr lang="pl-PL" dirty="0" smtClean="0"/>
              <a:t> 1 = 2</a:t>
            </a:r>
          </a:p>
          <a:p>
            <a:pPr algn="ctr"/>
            <a:r>
              <a:rPr lang="pl-PL" dirty="0" smtClean="0"/>
              <a:t>Jest to równanie sprzeczne.</a:t>
            </a:r>
            <a:endParaRPr lang="pl-PL" dirty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797152"/>
            <a:ext cx="2376264" cy="432048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39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5301208"/>
            <a:ext cx="2117035" cy="432048"/>
          </a:xfrm>
          <a:prstGeom prst="rect">
            <a:avLst/>
          </a:prstGeom>
          <a:noFill/>
        </p:spPr>
      </p:pic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402" name="Picture 1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5733256"/>
            <a:ext cx="1468963" cy="432048"/>
          </a:xfrm>
          <a:prstGeom prst="rect">
            <a:avLst/>
          </a:prstGeom>
          <a:noFill/>
        </p:spPr>
      </p:pic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6043281"/>
            <a:ext cx="792088" cy="814719"/>
          </a:xfrm>
          <a:prstGeom prst="rect">
            <a:avLst/>
          </a:prstGeom>
          <a:noFill/>
        </p:spPr>
      </p:pic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6228184" y="580526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Odp. Rozwiązaniem równania jest liczba </a:t>
            </a:r>
            <a:endParaRPr lang="pl-PL" dirty="0"/>
          </a:p>
        </p:txBody>
      </p:sp>
      <p:pic>
        <p:nvPicPr>
          <p:cNvPr id="16408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72400" y="6021288"/>
            <a:ext cx="144016" cy="648072"/>
          </a:xfrm>
          <a:prstGeom prst="rect">
            <a:avLst/>
          </a:prstGeom>
          <a:noFill/>
        </p:spPr>
      </p:pic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277</Words>
  <Application>Microsoft Office PowerPoint</Application>
  <PresentationFormat>Pokaz na ekranie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Slajd 1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Admin</cp:lastModifiedBy>
  <cp:revision>31</cp:revision>
  <dcterms:created xsi:type="dcterms:W3CDTF">2020-03-26T13:37:04Z</dcterms:created>
  <dcterms:modified xsi:type="dcterms:W3CDTF">2020-03-26T18:28:01Z</dcterms:modified>
</cp:coreProperties>
</file>