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A551-928F-430A-881C-4A3256D32E6F}" type="datetimeFigureOut">
              <a:rPr lang="pl-PL" smtClean="0"/>
              <a:pPr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BDD1F-C4E6-40CB-A2DB-9D4087B8A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Baskerville Old Face" pitchFamily="18" charset="0"/>
              </a:rPr>
              <a:t/>
            </a:r>
            <a:br>
              <a:rPr lang="pl-PL" dirty="0" smtClean="0">
                <a:latin typeface="Baskerville Old Face" pitchFamily="18" charset="0"/>
              </a:rPr>
            </a:br>
            <a:r>
              <a:rPr lang="pl-PL" dirty="0" smtClean="0">
                <a:latin typeface="Baskerville Old Face" pitchFamily="18" charset="0"/>
              </a:rPr>
              <a:t>Umiem poradzić sobie w </a:t>
            </a:r>
            <a:r>
              <a:rPr lang="pl-PL" smtClean="0">
                <a:latin typeface="Baskerville Old Face" pitchFamily="18" charset="0"/>
              </a:rPr>
              <a:t>sytuacji stresowej</a:t>
            </a:r>
            <a:r>
              <a:rPr lang="pl-PL" dirty="0" smtClean="0">
                <a:latin typeface="Baskerville Old Face" pitchFamily="18" charset="0"/>
              </a:rPr>
              <a:t/>
            </a:r>
            <a:br>
              <a:rPr lang="pl-PL" dirty="0" smtClean="0">
                <a:latin typeface="Baskerville Old Face" pitchFamily="18" charset="0"/>
              </a:rPr>
            </a:br>
            <a:endParaRPr lang="pl-PL" dirty="0">
              <a:latin typeface="Baskerville Old Face" pitchFamily="18" charset="0"/>
            </a:endParaRPr>
          </a:p>
        </p:txBody>
      </p:sp>
      <p:pic>
        <p:nvPicPr>
          <p:cNvPr id="25602" name="Picture 2" descr="Stres – zagrożenie czy wyzwanie? | OCHRONA24.inf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492922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Baskerville Old Face" pitchFamily="18" charset="0"/>
              </a:rPr>
              <a:t>    Jeśli będziesz często stosował różne sposoby odprężania się, łatwiej Ci będzie opanować reakcję stresową organizmu i zauważysz, że rzadziej się denerwujesz. Twój system nerwowy będzie mocniejszy!</a:t>
            </a:r>
          </a:p>
          <a:p>
            <a:endParaRPr lang="pl-PL" dirty="0"/>
          </a:p>
        </p:txBody>
      </p:sp>
      <p:pic>
        <p:nvPicPr>
          <p:cNvPr id="6146" name="Picture 2" descr="Miejska Biblioteka Publiczna w Szczeci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86124"/>
            <a:ext cx="2571768" cy="2778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Baskerville Old Face" pitchFamily="18" charset="0"/>
              </a:rPr>
              <a:t>Co myślisz, gdy jesteś w stresie?</a:t>
            </a:r>
            <a:endParaRPr lang="pl-PL" sz="4000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786082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Baskerville Old Face" pitchFamily="18" charset="0"/>
              </a:rPr>
              <a:t>Nic nie umiem!</a:t>
            </a:r>
          </a:p>
          <a:p>
            <a:r>
              <a:rPr lang="pl-PL" sz="2800" dirty="0" smtClean="0">
                <a:latin typeface="Baskerville Old Face" pitchFamily="18" charset="0"/>
              </a:rPr>
              <a:t>Znowu się nie uda!</a:t>
            </a:r>
          </a:p>
          <a:p>
            <a:r>
              <a:rPr lang="pl-PL" sz="2800" dirty="0" smtClean="0">
                <a:latin typeface="Baskerville Old Face" pitchFamily="18" charset="0"/>
              </a:rPr>
              <a:t>Co ja zrobię, gdy dostanę 1!</a:t>
            </a:r>
          </a:p>
          <a:p>
            <a:endParaRPr lang="pl-PL" dirty="0" smtClean="0">
              <a:latin typeface="Baskerville Old Face" pitchFamily="18" charset="0"/>
            </a:endParaRPr>
          </a:p>
          <a:p>
            <a:pPr algn="ctr">
              <a:buNone/>
            </a:pPr>
            <a:r>
              <a:rPr lang="pl-PL" sz="2800" dirty="0">
                <a:latin typeface="Baskerville Old Face" pitchFamily="18" charset="0"/>
              </a:rPr>
              <a:t> </a:t>
            </a:r>
            <a:r>
              <a:rPr lang="pl-PL" sz="2800" dirty="0" smtClean="0">
                <a:latin typeface="Baskerville Old Face" pitchFamily="18" charset="0"/>
              </a:rPr>
              <a:t>Jeżeli tak myślisz,  przejdź do ćwiczenie 4.</a:t>
            </a:r>
            <a:endParaRPr lang="pl-PL" sz="2800" dirty="0">
              <a:latin typeface="Baskerville Old Face" pitchFamily="18" charset="0"/>
            </a:endParaRPr>
          </a:p>
        </p:txBody>
      </p:sp>
      <p:pic>
        <p:nvPicPr>
          <p:cNvPr id="5122" name="Picture 2" descr="Jak uczyć dziecko radzenia sobie ze stresem | Serwis Zdrow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86256"/>
            <a:ext cx="364333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itchFamily="18" charset="0"/>
              </a:rPr>
              <a:t>Ćwiczenie 4</a:t>
            </a:r>
            <a:endParaRPr lang="pl-PL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2148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>
                <a:latin typeface="Baskerville Old Face" pitchFamily="18" charset="0"/>
              </a:rPr>
              <a:t>   Zastanów się jakie myśli przychodzą Ci do głowy przed ważną klasówką czy odpowiedzią? </a:t>
            </a:r>
          </a:p>
          <a:p>
            <a:pPr>
              <a:buNone/>
            </a:pPr>
            <a:r>
              <a:rPr lang="pl-PL" dirty="0">
                <a:latin typeface="Baskerville Old Face" pitchFamily="18" charset="0"/>
              </a:rPr>
              <a:t> </a:t>
            </a:r>
            <a:r>
              <a:rPr lang="pl-PL" dirty="0" smtClean="0">
                <a:latin typeface="Baskerville Old Face" pitchFamily="18" charset="0"/>
              </a:rPr>
              <a:t>  Jeżeli są to negatywne myśli , możesz je zmienić.</a:t>
            </a: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  <a:latin typeface="Baskerville Old Face" pitchFamily="18" charset="0"/>
              </a:rPr>
              <a:t>    Postaram się napisać najlepiej, jak umiem!</a:t>
            </a: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  <a:latin typeface="Baskerville Old Face" pitchFamily="18" charset="0"/>
              </a:rPr>
              <a:t>    Uczyłem/</a:t>
            </a:r>
            <a:r>
              <a:rPr lang="pl-PL" dirty="0" err="1" smtClean="0">
                <a:solidFill>
                  <a:srgbClr val="FF0000"/>
                </a:solidFill>
                <a:latin typeface="Baskerville Old Face" pitchFamily="18" charset="0"/>
              </a:rPr>
              <a:t>am</a:t>
            </a:r>
            <a:r>
              <a:rPr lang="pl-PL" dirty="0" smtClean="0">
                <a:solidFill>
                  <a:srgbClr val="FF0000"/>
                </a:solidFill>
                <a:latin typeface="Baskerville Old Face" pitchFamily="18" charset="0"/>
              </a:rPr>
              <a:t> się tego i za chwile sobie  przypomnę! </a:t>
            </a:r>
          </a:p>
          <a:p>
            <a:pPr algn="ctr">
              <a:buNone/>
            </a:pPr>
            <a:r>
              <a:rPr lang="pl-PL" dirty="0" smtClean="0">
                <a:latin typeface="Baskerville Old Face" pitchFamily="18" charset="0"/>
              </a:rPr>
              <a:t>Są to myśli mobilizujące do pracy i wyciszające emocje. Sam siebie możesz myślami uspokoić. </a:t>
            </a:r>
            <a:endParaRPr lang="pl-PL" dirty="0">
              <a:latin typeface="Baskerville Old Face" pitchFamily="18" charset="0"/>
            </a:endParaRPr>
          </a:p>
          <a:p>
            <a:pPr algn="ctr">
              <a:buNone/>
            </a:pPr>
            <a:endParaRPr lang="pl-PL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28599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Baskerville Old Face" pitchFamily="18" charset="0"/>
              </a:rPr>
              <a:t>Jeżeli spotka Cię porażka, to zamiast wymyślać sobie, mieć do siebie pretensje, powiedz sobie:</a:t>
            </a:r>
            <a:br>
              <a:rPr lang="pl-PL" dirty="0" smtClean="0">
                <a:latin typeface="Baskerville Old Face" pitchFamily="18" charset="0"/>
              </a:rPr>
            </a:br>
            <a:endParaRPr lang="pl-PL" dirty="0">
              <a:latin typeface="Baskerville Old Face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1785950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latin typeface="Baskerville Old Face" pitchFamily="18" charset="0"/>
              </a:rPr>
              <a:t>   </a:t>
            </a:r>
            <a:r>
              <a:rPr lang="pl-PL" sz="2800" dirty="0" smtClean="0">
                <a:latin typeface="Baskerville Old Face" pitchFamily="18" charset="0"/>
              </a:rPr>
              <a:t>Każdy ma prawo popełnić błędy. Jestem człowiekiem </a:t>
            </a:r>
            <a:br>
              <a:rPr lang="pl-PL" sz="2800" dirty="0" smtClean="0">
                <a:latin typeface="Baskerville Old Face" pitchFamily="18" charset="0"/>
              </a:rPr>
            </a:br>
            <a:r>
              <a:rPr lang="pl-PL" sz="2800" dirty="0" smtClean="0">
                <a:latin typeface="Baskerville Old Face" pitchFamily="18" charset="0"/>
              </a:rPr>
              <a:t>i mam prawo do błędów. </a:t>
            </a:r>
          </a:p>
          <a:p>
            <a:pPr algn="ctr">
              <a:buNone/>
            </a:pPr>
            <a:r>
              <a:rPr lang="pl-PL" sz="2800" dirty="0" smtClean="0">
                <a:latin typeface="Baskerville Old Face" pitchFamily="18" charset="0"/>
              </a:rPr>
              <a:t>Wyciągając z nich wnioski, uczę się!</a:t>
            </a:r>
            <a:endParaRPr lang="pl-PL" sz="2800" dirty="0">
              <a:latin typeface="Baskerville Old Face" pitchFamily="18" charset="0"/>
            </a:endParaRPr>
          </a:p>
        </p:txBody>
      </p:sp>
      <p:pic>
        <p:nvPicPr>
          <p:cNvPr id="3076" name="Picture 4" descr="Szkoła - Szkoła Podstawowa nr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86256"/>
            <a:ext cx="285752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Baskerville Old Face" pitchFamily="18" charset="0"/>
              </a:rPr>
              <a:t>Podsumowanie</a:t>
            </a:r>
            <a:endParaRPr lang="pl-PL" sz="4000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8997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Baskerville Old Face" pitchFamily="18" charset="0"/>
              </a:rPr>
              <a:t>   </a:t>
            </a:r>
            <a:r>
              <a:rPr lang="pl-PL" sz="2800" dirty="0" smtClean="0">
                <a:latin typeface="Baskerville Old Face" pitchFamily="18" charset="0"/>
              </a:rPr>
              <a:t>Relaksuj się, rób ćwiczenia oddechowe, postaraj się znaleźć dystans do własnych problemów. Wykorzystaj swoją </a:t>
            </a:r>
            <a:r>
              <a:rPr lang="pl-PL" sz="2800" dirty="0" smtClean="0">
                <a:latin typeface="Baskerville Old Face" pitchFamily="18" charset="0"/>
              </a:rPr>
              <a:t>wyobraźnie. Pamiętaj </a:t>
            </a:r>
            <a:r>
              <a:rPr lang="pl-PL" sz="2800" dirty="0" smtClean="0">
                <a:latin typeface="Baskerville Old Face" pitchFamily="18" charset="0"/>
              </a:rPr>
              <a:t>Twój stres jest tym mniejszy, im lepiej jesteś przygotowany np. do </a:t>
            </a:r>
            <a:r>
              <a:rPr lang="pl-PL" sz="2800" dirty="0" smtClean="0">
                <a:latin typeface="Baskerville Old Face" pitchFamily="18" charset="0"/>
              </a:rPr>
              <a:t>klasówki.</a:t>
            </a:r>
            <a:endParaRPr lang="pl-PL" sz="2800" dirty="0" smtClean="0">
              <a:latin typeface="Baskerville Old Face" pitchFamily="18" charset="0"/>
            </a:endParaRPr>
          </a:p>
          <a:p>
            <a:pPr algn="ctr">
              <a:buNone/>
            </a:pPr>
            <a:r>
              <a:rPr lang="pl-PL" sz="2800" dirty="0" smtClean="0">
                <a:solidFill>
                  <a:srgbClr val="FF0000"/>
                </a:solidFill>
                <a:latin typeface="Baskerville Old Face" pitchFamily="18" charset="0"/>
              </a:rPr>
              <a:t>Powodzenia!</a:t>
            </a:r>
          </a:p>
          <a:p>
            <a:pPr>
              <a:buNone/>
            </a:pPr>
            <a:endParaRPr lang="pl-PL" dirty="0">
              <a:latin typeface="Baskerville Old Face" pitchFamily="18" charset="0"/>
            </a:endParaRPr>
          </a:p>
        </p:txBody>
      </p:sp>
      <p:pic>
        <p:nvPicPr>
          <p:cNvPr id="2050" name="Picture 2" descr="okrągłe (40mm) - SzkolneNaklejki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500570"/>
            <a:ext cx="1500198" cy="1720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Baskerville Old Face" pitchFamily="18" charset="0"/>
                <a:cs typeface="Aharoni" pitchFamily="2" charset="-79"/>
              </a:rPr>
              <a:t>S</a:t>
            </a:r>
            <a:r>
              <a:rPr lang="pl-PL" sz="4000" dirty="0" smtClean="0">
                <a:latin typeface="Baskerville Old Face" pitchFamily="18" charset="0"/>
                <a:cs typeface="Aharoni" pitchFamily="2" charset="-79"/>
              </a:rPr>
              <a:t>tres</a:t>
            </a:r>
            <a:endParaRPr lang="pl-PL" sz="4000" dirty="0"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9"/>
            <a:ext cx="8258204" cy="23574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>
                <a:latin typeface="Baskerville Old Face" pitchFamily="18" charset="0"/>
              </a:rPr>
              <a:t>    </a:t>
            </a:r>
            <a:r>
              <a:rPr lang="pl-PL" sz="2800" dirty="0" smtClean="0">
                <a:latin typeface="Baskerville Old Face" pitchFamily="18" charset="0"/>
              </a:rPr>
              <a:t>Jest reakcją organizmu na sytuacje trudne. Termin ten pochodzi z fizyki, gdzie odnosi się do różnego typu napięć, nacisków działających na system. Do nauki </a:t>
            </a:r>
            <a:br>
              <a:rPr lang="pl-PL" sz="2800" dirty="0" smtClean="0">
                <a:latin typeface="Baskerville Old Face" pitchFamily="18" charset="0"/>
              </a:rPr>
            </a:br>
            <a:r>
              <a:rPr lang="pl-PL" sz="2800" dirty="0" smtClean="0">
                <a:latin typeface="Baskerville Old Face" pitchFamily="18" charset="0"/>
              </a:rPr>
              <a:t>o zdrowiu po raz pierwszy wprowadził go Hans </a:t>
            </a:r>
            <a:r>
              <a:rPr lang="pl-PL" sz="2800" dirty="0" err="1" smtClean="0">
                <a:latin typeface="Baskerville Old Face" pitchFamily="18" charset="0"/>
              </a:rPr>
              <a:t>Selye</a:t>
            </a:r>
            <a:r>
              <a:rPr lang="pl-PL" sz="2800" dirty="0" smtClean="0">
                <a:latin typeface="Baskerville Old Face" pitchFamily="18" charset="0"/>
              </a:rPr>
              <a:t> </a:t>
            </a:r>
            <a:br>
              <a:rPr lang="pl-PL" sz="2800" dirty="0" smtClean="0">
                <a:latin typeface="Baskerville Old Face" pitchFamily="18" charset="0"/>
              </a:rPr>
            </a:br>
            <a:r>
              <a:rPr lang="pl-PL" sz="2800" dirty="0" smtClean="0">
                <a:latin typeface="Baskerville Old Face" pitchFamily="18" charset="0"/>
              </a:rPr>
              <a:t>1926 roku.</a:t>
            </a:r>
          </a:p>
          <a:p>
            <a:endParaRPr lang="pl-PL" dirty="0">
              <a:latin typeface="Baskerville Old Face" pitchFamily="18" charset="0"/>
            </a:endParaRPr>
          </a:p>
        </p:txBody>
      </p:sp>
      <p:pic>
        <p:nvPicPr>
          <p:cNvPr id="23554" name="Picture 2" descr="Jak opanować nerwy i stres przed ważnym egzaminem w szkole? – Atu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86190"/>
            <a:ext cx="364323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Baskerville Old Face" pitchFamily="18" charset="0"/>
              </a:rPr>
              <a:t>Objawy stresu:</a:t>
            </a:r>
            <a:endParaRPr lang="pl-PL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50"/>
            <a:ext cx="4829180" cy="392909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przyspieszone bicie serca, </a:t>
            </a:r>
          </a:p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suchość w ustach, </a:t>
            </a:r>
          </a:p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bóle głowy, brzucha, </a:t>
            </a:r>
          </a:p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wzmożone napięcie mięśni szyi,</a:t>
            </a:r>
          </a:p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drżenie, </a:t>
            </a:r>
          </a:p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gwałtowne ruchy, </a:t>
            </a:r>
          </a:p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spadek koncentracji uwagi, </a:t>
            </a:r>
          </a:p>
          <a:p>
            <a:pPr>
              <a:buNone/>
            </a:pPr>
            <a:r>
              <a:rPr lang="pl-PL" sz="11200" dirty="0" smtClean="0">
                <a:latin typeface="Baskerville Old Face" pitchFamily="18" charset="0"/>
              </a:rPr>
              <a:t>lęk przed porażką, </a:t>
            </a:r>
          </a:p>
          <a:p>
            <a:pPr>
              <a:buNone/>
            </a:pPr>
            <a:endParaRPr lang="pl-PL" sz="6200" dirty="0" smtClean="0">
              <a:latin typeface="Baskerville Old Face" pitchFamily="18" charset="0"/>
            </a:endParaRPr>
          </a:p>
          <a:p>
            <a:endParaRPr lang="pl-PL" dirty="0"/>
          </a:p>
        </p:txBody>
      </p:sp>
      <p:sp>
        <p:nvSpPr>
          <p:cNvPr id="7178" name="AutoShape 10" descr="Jak sobie radzić ze stresem - 10 porad - Testosterone Wied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180" name="AutoShape 12" descr="Jak sobie radzić ze stresem - 10 porad - Testosterone Wied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182" name="Picture 14" descr="Nie pozwól by w pracy zjadł Cię stres! - Lunchroom : Lunchr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643050"/>
            <a:ext cx="316705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itchFamily="18" charset="0"/>
              </a:rPr>
              <a:t>Jak radzić sobie ze stresem?</a:t>
            </a:r>
            <a:endParaRPr lang="pl-PL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00106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latin typeface="Baskerville Old Face" pitchFamily="18" charset="0"/>
              </a:rPr>
              <a:t>Propozycje ćwiczeń. </a:t>
            </a:r>
            <a:endParaRPr lang="pl-PL" dirty="0">
              <a:latin typeface="Baskerville Old Face" pitchFamily="18" charset="0"/>
            </a:endParaRPr>
          </a:p>
        </p:txBody>
      </p:sp>
      <p:pic>
        <p:nvPicPr>
          <p:cNvPr id="18434" name="Picture 2" descr="Sposoby na stres - sprawdź jaki jest najlepszy sposób na st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14620"/>
            <a:ext cx="3714776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Baskerville Old Face" pitchFamily="18" charset="0"/>
              </a:rPr>
              <a:t>Ćwiczenie 1</a:t>
            </a:r>
            <a:endParaRPr lang="pl-PL" sz="4000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1"/>
            <a:ext cx="5043494" cy="48577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latin typeface="Baskerville Old Face" pitchFamily="18" charset="0"/>
              </a:rPr>
              <a:t> </a:t>
            </a:r>
            <a:r>
              <a:rPr lang="pl-PL" dirty="0" smtClean="0">
                <a:latin typeface="Baskerville Old Face" pitchFamily="18" charset="0"/>
              </a:rPr>
              <a:t>  </a:t>
            </a:r>
          </a:p>
          <a:p>
            <a:pPr>
              <a:buNone/>
            </a:pPr>
            <a:r>
              <a:rPr lang="pl-PL" sz="2800" dirty="0">
                <a:latin typeface="Baskerville Old Face" pitchFamily="18" charset="0"/>
              </a:rPr>
              <a:t> </a:t>
            </a:r>
            <a:r>
              <a:rPr lang="pl-PL" sz="2800" dirty="0" smtClean="0">
                <a:latin typeface="Baskerville Old Face" pitchFamily="18" charset="0"/>
              </a:rPr>
              <a:t>   Spróbuj napiąć i rozluźnić poszczególne partie mięśni czoło…. </a:t>
            </a:r>
            <a:r>
              <a:rPr lang="pl-PL" sz="2800" dirty="0">
                <a:latin typeface="Baskerville Old Face" pitchFamily="18" charset="0"/>
              </a:rPr>
              <a:t>p</a:t>
            </a:r>
            <a:r>
              <a:rPr lang="pl-PL" sz="2800" dirty="0" smtClean="0">
                <a:latin typeface="Baskerville Old Face" pitchFamily="18" charset="0"/>
              </a:rPr>
              <a:t>owieki …. policzki …. szczęki… napnij i rozluźnij mięśnie szyi… ramiona… ręce… napnij i rozluźnij brzuch…. </a:t>
            </a:r>
            <a:br>
              <a:rPr lang="pl-PL" sz="2800" dirty="0" smtClean="0">
                <a:latin typeface="Baskerville Old Face" pitchFamily="18" charset="0"/>
              </a:rPr>
            </a:br>
            <a:r>
              <a:rPr lang="pl-PL" sz="2800" dirty="0" smtClean="0">
                <a:latin typeface="Baskerville Old Face" pitchFamily="18" charset="0"/>
              </a:rPr>
              <a:t>i w końcu nogi….</a:t>
            </a:r>
          </a:p>
          <a:p>
            <a:pPr>
              <a:buNone/>
            </a:pPr>
            <a:r>
              <a:rPr lang="pl-PL" sz="2800" dirty="0">
                <a:latin typeface="Baskerville Old Face" pitchFamily="18" charset="0"/>
              </a:rPr>
              <a:t> </a:t>
            </a:r>
            <a:r>
              <a:rPr lang="pl-PL" sz="2800" dirty="0" smtClean="0">
                <a:latin typeface="Baskerville Old Face" pitchFamily="18" charset="0"/>
              </a:rPr>
              <a:t>   </a:t>
            </a:r>
          </a:p>
          <a:p>
            <a:pPr>
              <a:buNone/>
            </a:pPr>
            <a:r>
              <a:rPr lang="pl-PL" sz="2800" dirty="0" smtClean="0">
                <a:latin typeface="Baskerville Old Face" pitchFamily="18" charset="0"/>
              </a:rPr>
              <a:t>Przez chwilę posiedź rozluźniony.</a:t>
            </a:r>
            <a:endParaRPr lang="pl-PL" sz="2800" dirty="0">
              <a:latin typeface="Baskerville Old Face" pitchFamily="18" charset="0"/>
            </a:endParaRPr>
          </a:p>
        </p:txBody>
      </p:sp>
      <p:pic>
        <p:nvPicPr>
          <p:cNvPr id="17410" name="Picture 2" descr="Żeby do szkoły nie było pod górkę. Wartościowe zasady na nowy rok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143116"/>
            <a:ext cx="264474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Baskerville Old Face" pitchFamily="18" charset="0"/>
              </a:rPr>
              <a:t>Jak się czujesz?</a:t>
            </a:r>
            <a:br>
              <a:rPr lang="pl-PL" dirty="0" smtClean="0">
                <a:latin typeface="Baskerville Old Face" pitchFamily="18" charset="0"/>
              </a:rPr>
            </a:br>
            <a:endParaRPr lang="pl-PL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latin typeface="Baskerville Old Face" pitchFamily="18" charset="0"/>
              </a:rPr>
              <a:t>    Czy wiesz, że uwolniłeś z mięsni sporo </a:t>
            </a:r>
            <a:r>
              <a:rPr lang="pl-PL" sz="2800" dirty="0" smtClean="0">
                <a:latin typeface="Baskerville Old Face" pitchFamily="18" charset="0"/>
              </a:rPr>
              <a:t>adrenaliny</a:t>
            </a:r>
            <a:r>
              <a:rPr lang="pl-PL" sz="2800" dirty="0" smtClean="0">
                <a:latin typeface="Baskerville Old Face" pitchFamily="18" charset="0"/>
              </a:rPr>
              <a:t>, hormonu wytwarzanego w stresie? Rozluźniając świadomie mięsnie przestajesz się denerwować. Przede wszystkim koncentrujesz się na problemie, a na sobie, swoim ciele, więc problem trochę odsuwa się. </a:t>
            </a:r>
          </a:p>
          <a:p>
            <a:pPr>
              <a:buNone/>
            </a:pPr>
            <a:r>
              <a:rPr lang="pl-PL" sz="2800" dirty="0">
                <a:latin typeface="Baskerville Old Face" pitchFamily="18" charset="0"/>
              </a:rPr>
              <a:t> </a:t>
            </a:r>
            <a:r>
              <a:rPr lang="pl-PL" sz="2800" dirty="0" smtClean="0">
                <a:latin typeface="Baskerville Old Face" pitchFamily="18" charset="0"/>
              </a:rPr>
              <a:t>   W stresie mięśnie są napięte oddychanie szybkie </a:t>
            </a:r>
            <a:br>
              <a:rPr lang="pl-PL" sz="2800" dirty="0" smtClean="0">
                <a:latin typeface="Baskerville Old Face" pitchFamily="18" charset="0"/>
              </a:rPr>
            </a:br>
            <a:r>
              <a:rPr lang="pl-PL" sz="2800" dirty="0" smtClean="0">
                <a:latin typeface="Baskerville Old Face" pitchFamily="18" charset="0"/>
              </a:rPr>
              <a:t>i płytkie. Działając na ciało, rozluźniając je powodujesz ogólne uspokojenie i wyciszenie emocji.</a:t>
            </a:r>
            <a:endParaRPr lang="pl-PL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Baskerville Old Face" pitchFamily="18" charset="0"/>
              </a:rPr>
              <a:t>Ćwiczenie 2</a:t>
            </a:r>
            <a:endParaRPr lang="pl-PL" sz="4000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2428892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Baskerville Old Face" pitchFamily="18" charset="0"/>
              </a:rPr>
              <a:t>   </a:t>
            </a:r>
            <a:r>
              <a:rPr lang="pl-PL" sz="2800" dirty="0" smtClean="0">
                <a:latin typeface="Baskerville Old Face" pitchFamily="18" charset="0"/>
              </a:rPr>
              <a:t>Ćwiczenia oddechowe </a:t>
            </a:r>
          </a:p>
          <a:p>
            <a:pPr>
              <a:buNone/>
            </a:pPr>
            <a:r>
              <a:rPr lang="pl-PL" dirty="0" smtClean="0">
                <a:latin typeface="Baskerville Old Face" pitchFamily="18" charset="0"/>
              </a:rPr>
              <a:t>   </a:t>
            </a:r>
            <a:r>
              <a:rPr lang="pl-PL" sz="2800" dirty="0" smtClean="0">
                <a:latin typeface="Baskerville Old Face" pitchFamily="18" charset="0"/>
              </a:rPr>
              <a:t>Weź głęboki wdech i bardzo powoli wypuszczaj powietrze. Jeszcze jeden wdech i na wydechu możesz zacząć liczyć, do 4, 5, a może 10.</a:t>
            </a:r>
          </a:p>
          <a:p>
            <a:endParaRPr lang="pl-PL" dirty="0"/>
          </a:p>
        </p:txBody>
      </p:sp>
      <p:pic>
        <p:nvPicPr>
          <p:cNvPr id="21508" name="Picture 4" descr="Ćwiczenia oddechowe I Ćwiczenia relaksacyjne I Krzysztof Wadels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643314"/>
            <a:ext cx="352424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>
                <a:latin typeface="Baskerville Old Face" pitchFamily="18" charset="0"/>
              </a:rPr>
              <a:t>Czy wiesz jak stres wpływa na Twój umysł?</a:t>
            </a:r>
            <a:endParaRPr lang="pl-PL" sz="4000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Baskerville Old Face" pitchFamily="18" charset="0"/>
              </a:rPr>
              <a:t>   </a:t>
            </a:r>
            <a:r>
              <a:rPr lang="pl-PL" sz="2800" dirty="0" smtClean="0">
                <a:latin typeface="Baskerville Old Face" pitchFamily="18" charset="0"/>
              </a:rPr>
              <a:t>Na pewno spotkałeś się z sytuacją tzw. pustki w głowie. Silny stres czasami „wymiata” wszystko to, czego się nauczyłeś.  Dlatego tak ważne jest, aby umieć go opanować. </a:t>
            </a:r>
          </a:p>
        </p:txBody>
      </p:sp>
      <p:pic>
        <p:nvPicPr>
          <p:cNvPr id="20482" name="Picture 2" descr="Najlepszy uczeń - Szkoła Podstawowa nr 2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14686"/>
            <a:ext cx="314327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itchFamily="18" charset="0"/>
              </a:rPr>
              <a:t>Ćwiczenie 3</a:t>
            </a:r>
            <a:endParaRPr lang="pl-PL" dirty="0"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2500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latin typeface="Baskerville Old Face" pitchFamily="18" charset="0"/>
              </a:rPr>
              <a:t>   Odpowiedz na pytania: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Baskerville Old Face" pitchFamily="18" charset="0"/>
              </a:rPr>
              <a:t>Jakie są Twoje sposoby relaksu, jak odreagowujesz stres?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Baskerville Old Face" pitchFamily="18" charset="0"/>
              </a:rPr>
              <a:t>Co Ty najchętniej robisz, żeby poczuć się lepiej?</a:t>
            </a:r>
          </a:p>
          <a:p>
            <a:pPr marL="514350" indent="-514350" algn="ctr">
              <a:buNone/>
            </a:pPr>
            <a:r>
              <a:rPr lang="pl-PL" sz="2800" dirty="0" smtClean="0">
                <a:solidFill>
                  <a:srgbClr val="FF0000"/>
                </a:solidFill>
                <a:latin typeface="Baskerville Old Face" pitchFamily="18" charset="0"/>
              </a:rPr>
              <a:t>Pomyśl i wymień jak najwięcej własnych sposobów.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458" name="AutoShape 2" descr="Dobra książka sposobem na relaks – Biblioteka ZSZ w Ozorkow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9460" name="Picture 4" descr="Podsumowanie obchodów Tygodnia Języka Polskie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00504"/>
            <a:ext cx="3313683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471</Words>
  <Application>Microsoft Office PowerPoint</Application>
  <PresentationFormat>Pokaz na ekranie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 Umiem poradzić sobie w sytuacji stresowej </vt:lpstr>
      <vt:lpstr>Stres</vt:lpstr>
      <vt:lpstr>Objawy stresu:</vt:lpstr>
      <vt:lpstr>Jak radzić sobie ze stresem?</vt:lpstr>
      <vt:lpstr>Ćwiczenie 1</vt:lpstr>
      <vt:lpstr>Jak się czujesz? </vt:lpstr>
      <vt:lpstr>Ćwiczenie 2</vt:lpstr>
      <vt:lpstr>Czy wiesz jak stres wpływa na Twój umysł?</vt:lpstr>
      <vt:lpstr>Ćwiczenie 3</vt:lpstr>
      <vt:lpstr>Slajd 10</vt:lpstr>
      <vt:lpstr>Co myślisz, gdy jesteś w stresie?</vt:lpstr>
      <vt:lpstr>Ćwiczenie 4</vt:lpstr>
      <vt:lpstr>Jeżeli spotka Cię porażka, to zamiast wymyślać sobie, mieć do siebie pretensje, powiedz sobie: 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Umiem poradzić sobie w sytuacji stresowej</dc:title>
  <dc:creator>Wiesiek</dc:creator>
  <cp:lastModifiedBy>Wiesiek</cp:lastModifiedBy>
  <cp:revision>21</cp:revision>
  <dcterms:created xsi:type="dcterms:W3CDTF">2020-04-07T17:02:47Z</dcterms:created>
  <dcterms:modified xsi:type="dcterms:W3CDTF">2020-04-07T21:17:58Z</dcterms:modified>
</cp:coreProperties>
</file>