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2020-03-17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2020-03-17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7772400" cy="1470025"/>
          </a:xfrm>
        </p:spPr>
        <p:txBody>
          <a:bodyPr>
            <a:noAutofit/>
          </a:bodyPr>
          <a:lstStyle/>
          <a:p>
            <a:r>
              <a:rPr lang="pl-PL" sz="6600" dirty="0" smtClean="0"/>
              <a:t>CZYNNIKI LOKALIZACJI PRZEMYSŁU</a:t>
            </a:r>
            <a:endParaRPr lang="pl-PL" sz="66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0" y="4500570"/>
            <a:ext cx="47863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i="1" dirty="0" smtClean="0"/>
              <a:t>PRZYRODNICZE</a:t>
            </a:r>
            <a:endParaRPr lang="pl-PL" sz="4400" i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3642238" y="4500570"/>
            <a:ext cx="55017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sz="4800" b="1" dirty="0" smtClean="0"/>
              <a:t>POZAPRZYRODNICZE</a:t>
            </a:r>
            <a:endParaRPr lang="pl-PL" sz="4800" b="1" dirty="0"/>
          </a:p>
        </p:txBody>
      </p:sp>
      <p:sp>
        <p:nvSpPr>
          <p:cNvPr id="20" name="Strzałka w dół 19"/>
          <p:cNvSpPr/>
          <p:nvPr/>
        </p:nvSpPr>
        <p:spPr>
          <a:xfrm>
            <a:off x="6572264" y="2714620"/>
            <a:ext cx="642942" cy="14287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Strzałka w dół 20"/>
          <p:cNvSpPr/>
          <p:nvPr/>
        </p:nvSpPr>
        <p:spPr>
          <a:xfrm>
            <a:off x="1857356" y="2786058"/>
            <a:ext cx="642942" cy="14287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85720" y="142852"/>
            <a:ext cx="835824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000" b="1" dirty="0" smtClean="0"/>
              <a:t>Korzyści aglomeracji</a:t>
            </a:r>
          </a:p>
          <a:p>
            <a:endParaRPr lang="pl-PL" sz="2800" dirty="0" smtClean="0"/>
          </a:p>
          <a:p>
            <a:r>
              <a:rPr lang="pl-PL" sz="2800" u="sng" dirty="0" smtClean="0"/>
              <a:t> lokalizacja zakładów przemysłowych w dużych aglomeracjach miejskich niesie ze sobą wiele korzyści np.</a:t>
            </a:r>
            <a:endParaRPr lang="pl-PL" sz="2800" u="sng" dirty="0"/>
          </a:p>
        </p:txBody>
      </p:sp>
      <p:sp>
        <p:nvSpPr>
          <p:cNvPr id="3" name="Strzałka w dół 2"/>
          <p:cNvSpPr/>
          <p:nvPr/>
        </p:nvSpPr>
        <p:spPr>
          <a:xfrm>
            <a:off x="3214678" y="1071546"/>
            <a:ext cx="185738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500034" y="3071810"/>
            <a:ext cx="78581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i="1" dirty="0" smtClean="0"/>
              <a:t>skupienie wielu zakładów przemysłowych o różnych specjalnościach umożliwia współprace naukowo-techniczną, wymianę doświadczeń, specjalizację produkcji, wymianę towarową. Aglomeracja stanowi duży rynek zbytu i zapewnia siłę roboczą. Ważny jest też aspekt ekologiczny. Coraz częściej planując budowę fabryk bierze się pod uwagę potencjalne zagrożenie terenów o walorach przyrodniczych, turystycznych, i uzdrowiskowych.</a:t>
            </a:r>
            <a:endParaRPr lang="pl-PL" sz="2400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85720" y="142852"/>
            <a:ext cx="871543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000" b="1" dirty="0" smtClean="0"/>
              <a:t>Zaplecze naukowe</a:t>
            </a:r>
          </a:p>
          <a:p>
            <a:endParaRPr lang="pl-PL" sz="3200" dirty="0" smtClean="0"/>
          </a:p>
          <a:p>
            <a:endParaRPr lang="pl-PL" sz="3200" dirty="0" smtClean="0"/>
          </a:p>
          <a:p>
            <a:r>
              <a:rPr lang="pl-PL" sz="3200" dirty="0" smtClean="0"/>
              <a:t> </a:t>
            </a:r>
            <a:r>
              <a:rPr lang="pl-PL" sz="3200" u="sng" dirty="0" smtClean="0"/>
              <a:t>w lokalizacji niektórych zakładów przemysłowych</a:t>
            </a:r>
          </a:p>
          <a:p>
            <a:r>
              <a:rPr lang="pl-PL" sz="3200" u="sng" dirty="0" smtClean="0"/>
              <a:t> ważna jest bliskość takich środków jak </a:t>
            </a:r>
          </a:p>
          <a:p>
            <a:r>
              <a:rPr lang="pl-PL" sz="3200" u="sng" dirty="0" smtClean="0"/>
              <a:t>np.  </a:t>
            </a:r>
          </a:p>
          <a:p>
            <a:endParaRPr lang="pl-PL" sz="3600" dirty="0"/>
          </a:p>
        </p:txBody>
      </p:sp>
      <p:sp>
        <p:nvSpPr>
          <p:cNvPr id="3" name="Strzałka w dół 2"/>
          <p:cNvSpPr/>
          <p:nvPr/>
        </p:nvSpPr>
        <p:spPr>
          <a:xfrm>
            <a:off x="3643306" y="1142984"/>
            <a:ext cx="1857388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928662" y="3786190"/>
            <a:ext cx="58103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i="1" dirty="0" smtClean="0"/>
              <a:t>ośrodki naukowo-badawcze, wyższe uczelnie,</a:t>
            </a:r>
          </a:p>
          <a:p>
            <a:r>
              <a:rPr lang="pl-PL" sz="2400" i="1" dirty="0" smtClean="0"/>
              <a:t> szkoły kształcenia zawodowego, </a:t>
            </a:r>
          </a:p>
          <a:p>
            <a:r>
              <a:rPr lang="pl-PL" sz="2400" i="1" dirty="0" smtClean="0"/>
              <a:t>obecność wykwalifikowanej kadry.</a:t>
            </a:r>
            <a:endParaRPr lang="pl-PL" sz="2400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428596" y="0"/>
            <a:ext cx="81928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6000" b="1" dirty="0" smtClean="0"/>
              <a:t>Infrastruktura techniczna</a:t>
            </a:r>
          </a:p>
        </p:txBody>
      </p:sp>
      <p:sp>
        <p:nvSpPr>
          <p:cNvPr id="4" name="Prostokąt 3"/>
          <p:cNvSpPr/>
          <p:nvPr/>
        </p:nvSpPr>
        <p:spPr>
          <a:xfrm>
            <a:off x="500034" y="1500174"/>
            <a:ext cx="835821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u="sng" dirty="0" smtClean="0"/>
              <a:t>w lokalizacji niektórych zakładów przemysłowych ważna jest bliskość takich środków jak </a:t>
            </a:r>
          </a:p>
          <a:p>
            <a:r>
              <a:rPr lang="pl-PL" sz="3600" u="sng" dirty="0" smtClean="0"/>
              <a:t>np.  </a:t>
            </a:r>
          </a:p>
        </p:txBody>
      </p:sp>
      <p:sp>
        <p:nvSpPr>
          <p:cNvPr id="5" name="Strzałka w dół 4"/>
          <p:cNvSpPr/>
          <p:nvPr/>
        </p:nvSpPr>
        <p:spPr>
          <a:xfrm>
            <a:off x="3500430" y="1000108"/>
            <a:ext cx="135732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357158" y="4214818"/>
            <a:ext cx="85527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i="1" dirty="0" smtClean="0"/>
              <a:t>obejmuję sieć komunikacyjną, energetyczną i wodno-kanalizacyjną,</a:t>
            </a:r>
          </a:p>
          <a:p>
            <a:r>
              <a:rPr lang="pl-PL" sz="2400" i="1" dirty="0" smtClean="0"/>
              <a:t> oczyszczalnie ścieków, rurociągi i gazociągi.</a:t>
            </a:r>
            <a:endParaRPr lang="pl-PL" sz="2400" i="1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500166" y="0"/>
            <a:ext cx="6429404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6000" b="1" dirty="0" smtClean="0"/>
              <a:t>Czynniki specjalne: </a:t>
            </a:r>
          </a:p>
          <a:p>
            <a:endParaRPr lang="pl-PL" sz="3200" dirty="0" smtClean="0"/>
          </a:p>
          <a:p>
            <a:r>
              <a:rPr lang="pl-PL" sz="3200" i="1" dirty="0" smtClean="0"/>
              <a:t>-Stopień ryzyka i stabilność gospodarki</a:t>
            </a:r>
          </a:p>
          <a:p>
            <a:endParaRPr lang="pl-PL" sz="3200" i="1" dirty="0" smtClean="0"/>
          </a:p>
          <a:p>
            <a:r>
              <a:rPr lang="pl-PL" sz="3200" i="1" dirty="0" smtClean="0"/>
              <a:t>-Przepisy prawne, celne itd.</a:t>
            </a:r>
          </a:p>
          <a:p>
            <a:endParaRPr lang="pl-PL" sz="3200" i="1" dirty="0" smtClean="0"/>
          </a:p>
          <a:p>
            <a:r>
              <a:rPr lang="pl-PL" sz="3200" i="1" dirty="0" smtClean="0"/>
              <a:t>-Ulgi podatkowe</a:t>
            </a:r>
          </a:p>
          <a:p>
            <a:endParaRPr lang="pl-PL" sz="3200" i="1" dirty="0" smtClean="0"/>
          </a:p>
          <a:p>
            <a:r>
              <a:rPr lang="pl-PL" sz="3200" i="1" dirty="0" smtClean="0"/>
              <a:t>-Polityka miejscowej administracji</a:t>
            </a:r>
          </a:p>
          <a:p>
            <a:endParaRPr lang="pl-PL" sz="3200" i="1" dirty="0" smtClean="0"/>
          </a:p>
          <a:p>
            <a:r>
              <a:rPr lang="pl-PL" sz="3200" i="1" dirty="0" smtClean="0"/>
              <a:t>-Wpływ związków zawodowych</a:t>
            </a:r>
            <a:endParaRPr lang="pl-PL" sz="32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2500306"/>
            <a:ext cx="8229600" cy="1143000"/>
          </a:xfrm>
        </p:spPr>
        <p:txBody>
          <a:bodyPr>
            <a:noAutofit/>
          </a:bodyPr>
          <a:lstStyle/>
          <a:p>
            <a:r>
              <a:rPr lang="pl-PL" sz="9600" dirty="0" smtClean="0"/>
              <a:t>CZYNNIKI PRZYRODNICZE</a:t>
            </a:r>
            <a:endParaRPr lang="pl-PL" sz="9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285852" y="2317053"/>
            <a:ext cx="65722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6000" b="1" dirty="0" smtClean="0"/>
              <a:t>  Baza surowcowa</a:t>
            </a:r>
            <a:r>
              <a:rPr lang="pl-PL" sz="6000" dirty="0" smtClean="0"/>
              <a:t> </a:t>
            </a:r>
            <a:endParaRPr lang="pl-PL" sz="6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43042" y="214290"/>
            <a:ext cx="589898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6000" b="1" dirty="0" smtClean="0"/>
              <a:t>  Dostęp do wody</a:t>
            </a:r>
            <a:r>
              <a:rPr lang="pl-PL" sz="6000" dirty="0" smtClean="0"/>
              <a:t> </a:t>
            </a:r>
            <a:endParaRPr lang="pl-PL" sz="60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85721" y="1214422"/>
            <a:ext cx="75724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/>
              <a:t>Lokalizacja blisko zasobów wodnych, </a:t>
            </a:r>
          </a:p>
          <a:p>
            <a:pPr algn="ctr"/>
            <a:r>
              <a:rPr lang="pl-PL" sz="2800" dirty="0" smtClean="0"/>
              <a:t>jest ważna w przypadku wykorzystania tego surowca jako :</a:t>
            </a:r>
            <a:endParaRPr lang="pl-PL" sz="28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071538" y="5143512"/>
            <a:ext cx="29251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u="sng" dirty="0" smtClean="0"/>
              <a:t>Źródło energii</a:t>
            </a:r>
          </a:p>
          <a:p>
            <a:r>
              <a:rPr lang="pl-PL" sz="2000" i="1" dirty="0" smtClean="0"/>
              <a:t>Np. w hydroelektrowniach</a:t>
            </a:r>
            <a:endParaRPr lang="pl-PL" sz="2000" i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1142976" y="3143248"/>
            <a:ext cx="68747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u="sng" dirty="0" smtClean="0"/>
              <a:t>Czynnik w procesach produkcyjnych</a:t>
            </a:r>
          </a:p>
          <a:p>
            <a:r>
              <a:rPr lang="pl-PL" sz="2000" i="1" dirty="0" smtClean="0"/>
              <a:t>Np. w przemyśle spożywczym, chemicznym, </a:t>
            </a:r>
          </a:p>
          <a:p>
            <a:r>
              <a:rPr lang="pl-PL" sz="2000" i="1" dirty="0" smtClean="0"/>
              <a:t> celulozowo-papierniczym, podczas rafinacji</a:t>
            </a:r>
          </a:p>
          <a:p>
            <a:r>
              <a:rPr lang="pl-PL" sz="2000" i="1" dirty="0" smtClean="0"/>
              <a:t>ropy naftowej  i produkcji nawozów azotowych</a:t>
            </a:r>
            <a:endParaRPr lang="pl-PL" sz="2000" i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286248" y="5143512"/>
            <a:ext cx="3567772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u="sng" dirty="0" smtClean="0"/>
              <a:t>Czynnik chłodzący</a:t>
            </a:r>
          </a:p>
          <a:p>
            <a:r>
              <a:rPr lang="pl-PL" sz="2000" i="1" dirty="0" smtClean="0"/>
              <a:t>Np. w elektrowniach cieplnych </a:t>
            </a:r>
          </a:p>
          <a:p>
            <a:r>
              <a:rPr lang="pl-PL" sz="2000" i="1" dirty="0" smtClean="0"/>
              <a:t> i hutnictwie</a:t>
            </a:r>
            <a:endParaRPr lang="pl-PL" sz="2000" i="1" dirty="0"/>
          </a:p>
        </p:txBody>
      </p:sp>
      <p:sp>
        <p:nvSpPr>
          <p:cNvPr id="8" name="Strzałka w dół 7"/>
          <p:cNvSpPr/>
          <p:nvPr/>
        </p:nvSpPr>
        <p:spPr>
          <a:xfrm>
            <a:off x="3929058" y="2643182"/>
            <a:ext cx="785818" cy="642942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trzałka zakrzywiona w lewo 8"/>
          <p:cNvSpPr/>
          <p:nvPr/>
        </p:nvSpPr>
        <p:spPr>
          <a:xfrm>
            <a:off x="7858116" y="2071678"/>
            <a:ext cx="1071602" cy="378621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Strzałka zakrzywiona w prawo 9"/>
          <p:cNvSpPr/>
          <p:nvPr/>
        </p:nvSpPr>
        <p:spPr>
          <a:xfrm>
            <a:off x="142844" y="2143116"/>
            <a:ext cx="1000132" cy="38576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85720" y="2273004"/>
            <a:ext cx="8572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u="sng" dirty="0" smtClean="0"/>
              <a:t>Klimat</a:t>
            </a:r>
            <a:endParaRPr lang="pl-PL" sz="4000" u="sng" dirty="0"/>
          </a:p>
        </p:txBody>
      </p:sp>
      <p:sp>
        <p:nvSpPr>
          <p:cNvPr id="3" name="pole tekstowe 2"/>
          <p:cNvSpPr txBox="1"/>
          <p:nvPr/>
        </p:nvSpPr>
        <p:spPr>
          <a:xfrm>
            <a:off x="0" y="392906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u="sng" dirty="0" smtClean="0"/>
              <a:t>Ukształtowanie terenu</a:t>
            </a:r>
            <a:endParaRPr lang="pl-PL" sz="4000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28596" y="1643050"/>
            <a:ext cx="85011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7200" b="1" dirty="0" smtClean="0"/>
              <a:t>CZYNNIKI POZAPRZYRODNICZE</a:t>
            </a:r>
            <a:endParaRPr lang="pl-PL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571604" y="285728"/>
            <a:ext cx="60705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6000" b="1" dirty="0" smtClean="0"/>
              <a:t>Baza Energetyczna</a:t>
            </a:r>
            <a:endParaRPr lang="pl-PL" sz="60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357158" y="2643182"/>
            <a:ext cx="850797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u="sng" dirty="0" smtClean="0"/>
              <a:t>Zakłady o energochłonnym profilu produkcji </a:t>
            </a:r>
          </a:p>
          <a:p>
            <a:r>
              <a:rPr lang="pl-PL" sz="3600" u="sng" dirty="0" smtClean="0"/>
              <a:t>zlokalizowane są w sąsiedztwie elektrowni </a:t>
            </a:r>
          </a:p>
          <a:p>
            <a:r>
              <a:rPr lang="pl-PL" sz="3600" u="sng" dirty="0" smtClean="0"/>
              <a:t>o dużej mocy.</a:t>
            </a:r>
            <a:endParaRPr lang="pl-PL" sz="3600" u="sng" dirty="0"/>
          </a:p>
        </p:txBody>
      </p:sp>
      <p:sp>
        <p:nvSpPr>
          <p:cNvPr id="4" name="pole tekstowe 3"/>
          <p:cNvSpPr txBox="1"/>
          <p:nvPr/>
        </p:nvSpPr>
        <p:spPr>
          <a:xfrm>
            <a:off x="428596" y="4643446"/>
            <a:ext cx="84233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i="1" dirty="0" smtClean="0"/>
              <a:t>Np. hutnictwo miedzi, aluminium, przemysł szklarski, cementowy, </a:t>
            </a:r>
          </a:p>
          <a:p>
            <a:r>
              <a:rPr lang="pl-PL" sz="2400" i="1" dirty="0" smtClean="0"/>
              <a:t> ośrodki badawczo naukowe.</a:t>
            </a:r>
          </a:p>
        </p:txBody>
      </p:sp>
      <p:sp>
        <p:nvSpPr>
          <p:cNvPr id="5" name="Strzałka w dół 4"/>
          <p:cNvSpPr/>
          <p:nvPr/>
        </p:nvSpPr>
        <p:spPr>
          <a:xfrm>
            <a:off x="3786182" y="1285860"/>
            <a:ext cx="1071570" cy="12858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285852" y="1"/>
            <a:ext cx="673665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000" b="1" dirty="0" smtClean="0"/>
              <a:t>Zasoby siły roboczej,</a:t>
            </a:r>
          </a:p>
          <a:p>
            <a:r>
              <a:rPr lang="pl-PL" sz="3200" dirty="0" smtClean="0"/>
              <a:t> mają wpływ na lokalizację:</a:t>
            </a:r>
          </a:p>
          <a:p>
            <a:endParaRPr lang="pl-PL" sz="6000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57158" y="1928802"/>
            <a:ext cx="484312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u="sng" dirty="0" smtClean="0"/>
              <a:t>Pracochłonnych działów</a:t>
            </a:r>
          </a:p>
          <a:p>
            <a:r>
              <a:rPr lang="pl-PL" sz="3600" u="sng" dirty="0" smtClean="0"/>
              <a:t> przemysłu</a:t>
            </a:r>
            <a:endParaRPr lang="pl-PL" sz="2000" i="1" u="sng" dirty="0" smtClean="0"/>
          </a:p>
          <a:p>
            <a:r>
              <a:rPr lang="pl-PL" sz="2000" i="1" dirty="0" smtClean="0"/>
              <a:t>np. przemysł odzieżowy, dziewiarski, niektóre</a:t>
            </a:r>
          </a:p>
          <a:p>
            <a:r>
              <a:rPr lang="pl-PL" sz="2000" i="1" dirty="0" smtClean="0"/>
              <a:t> gałęzie przemysłu elektrochemicznego</a:t>
            </a:r>
            <a:endParaRPr lang="pl-PL" sz="3600" dirty="0" smtClean="0"/>
          </a:p>
        </p:txBody>
      </p:sp>
      <p:sp>
        <p:nvSpPr>
          <p:cNvPr id="5" name="pole tekstowe 4"/>
          <p:cNvSpPr txBox="1"/>
          <p:nvPr/>
        </p:nvSpPr>
        <p:spPr>
          <a:xfrm>
            <a:off x="1000100" y="3929066"/>
            <a:ext cx="7081490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u="sng" dirty="0" smtClean="0"/>
              <a:t>Przemysłu wymagającego </a:t>
            </a:r>
          </a:p>
          <a:p>
            <a:r>
              <a:rPr lang="pl-PL" sz="3600" u="sng" dirty="0" smtClean="0"/>
              <a:t>wykwalifikowanej siły roboczej</a:t>
            </a:r>
          </a:p>
          <a:p>
            <a:r>
              <a:rPr lang="pl-PL" sz="2000" i="1" dirty="0" smtClean="0"/>
              <a:t>np. przemysł lotniczy, samochodowy, zaawansowanych technologii</a:t>
            </a:r>
            <a:endParaRPr lang="pl-PL" sz="2000" i="1" dirty="0"/>
          </a:p>
        </p:txBody>
      </p:sp>
      <p:sp>
        <p:nvSpPr>
          <p:cNvPr id="6" name="Strzałka w dół 5"/>
          <p:cNvSpPr/>
          <p:nvPr/>
        </p:nvSpPr>
        <p:spPr>
          <a:xfrm>
            <a:off x="3428992" y="1500174"/>
            <a:ext cx="571504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trzałka zakrzywiona w lewo 6"/>
          <p:cNvSpPr/>
          <p:nvPr/>
        </p:nvSpPr>
        <p:spPr>
          <a:xfrm>
            <a:off x="7358082" y="1071546"/>
            <a:ext cx="1214446" cy="38576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291064" y="5715016"/>
            <a:ext cx="88529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Zasoby siły roboczej nie mają wpływu na gałęzie przemysłu ze zautomatyzowaną produkcją</a:t>
            </a:r>
          </a:p>
          <a:p>
            <a:r>
              <a:rPr lang="pl-PL" b="1" i="1" dirty="0" smtClean="0"/>
              <a:t>Np. przemysł chemiczny, energetyczny i hutniczy itp.;</a:t>
            </a:r>
            <a:endParaRPr lang="pl-PL" b="1" i="1" dirty="0"/>
          </a:p>
        </p:txBody>
      </p:sp>
      <p:sp>
        <p:nvSpPr>
          <p:cNvPr id="10" name="Gwiazda 7-ramienna 9"/>
          <p:cNvSpPr/>
          <p:nvPr/>
        </p:nvSpPr>
        <p:spPr>
          <a:xfrm>
            <a:off x="3428992" y="5429264"/>
            <a:ext cx="214314" cy="21431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Gwiazda 7-ramienna 10"/>
          <p:cNvSpPr/>
          <p:nvPr/>
        </p:nvSpPr>
        <p:spPr>
          <a:xfrm>
            <a:off x="3786182" y="5429264"/>
            <a:ext cx="214314" cy="21431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Gwiazda 7-ramienna 11"/>
          <p:cNvSpPr/>
          <p:nvPr/>
        </p:nvSpPr>
        <p:spPr>
          <a:xfrm>
            <a:off x="4143372" y="5429264"/>
            <a:ext cx="214314" cy="21431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071538" y="142852"/>
            <a:ext cx="6578276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6000" b="1" dirty="0" smtClean="0"/>
              <a:t>Rynki zbytu</a:t>
            </a:r>
          </a:p>
          <a:p>
            <a:r>
              <a:rPr lang="pl-PL" sz="3200" dirty="0" smtClean="0"/>
              <a:t> mają wpływ na lokalizację przemysłu :</a:t>
            </a:r>
            <a:endParaRPr lang="pl-PL" sz="32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85786" y="2071678"/>
            <a:ext cx="730616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u="sng" dirty="0" smtClean="0"/>
              <a:t>Produkującego towary codziennego użytku</a:t>
            </a:r>
          </a:p>
          <a:p>
            <a:r>
              <a:rPr lang="pl-PL" sz="2000" i="1" dirty="0" smtClean="0"/>
              <a:t>np. przemysł piekarniczy, mięsny, mleczarski</a:t>
            </a:r>
            <a:endParaRPr lang="pl-PL" sz="2000" i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2357422" y="3429000"/>
            <a:ext cx="588468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u="sng" dirty="0" smtClean="0"/>
              <a:t>W produkcji którego  </a:t>
            </a:r>
          </a:p>
          <a:p>
            <a:r>
              <a:rPr lang="pl-PL" sz="3200" u="sng" dirty="0" smtClean="0"/>
              <a:t>masa towaru &gt; masa surowca</a:t>
            </a:r>
          </a:p>
          <a:p>
            <a:r>
              <a:rPr lang="pl-PL" dirty="0" smtClean="0"/>
              <a:t> </a:t>
            </a:r>
            <a:r>
              <a:rPr lang="pl-PL" sz="2000" i="1" dirty="0" smtClean="0"/>
              <a:t>np. przemysł piwowarski, produkcja kwasu siarkowego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1142976" y="5143512"/>
            <a:ext cx="70552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u="sng" dirty="0" smtClean="0"/>
              <a:t>Produkującego towary wielkogabarytowe</a:t>
            </a:r>
          </a:p>
          <a:p>
            <a:r>
              <a:rPr lang="pl-PL" dirty="0" smtClean="0"/>
              <a:t> </a:t>
            </a:r>
            <a:r>
              <a:rPr lang="pl-PL" sz="2000" i="1" dirty="0" smtClean="0"/>
              <a:t>np. produkcja maszyn dla hutnictwa, górnictwa,</a:t>
            </a:r>
          </a:p>
          <a:p>
            <a:r>
              <a:rPr lang="pl-PL" sz="2000" i="1" dirty="0" smtClean="0"/>
              <a:t> energetyki itp.;</a:t>
            </a:r>
          </a:p>
        </p:txBody>
      </p:sp>
      <p:sp>
        <p:nvSpPr>
          <p:cNvPr id="9" name="Strzałka zakrzywiona w prawo 8"/>
          <p:cNvSpPr/>
          <p:nvPr/>
        </p:nvSpPr>
        <p:spPr>
          <a:xfrm>
            <a:off x="0" y="1142984"/>
            <a:ext cx="1142976" cy="45720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Strzałka zakrzywiona w lewo 9"/>
          <p:cNvSpPr/>
          <p:nvPr/>
        </p:nvSpPr>
        <p:spPr>
          <a:xfrm>
            <a:off x="7572396" y="1142984"/>
            <a:ext cx="1071570" cy="314327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1" name="Strzałka w dół 10"/>
          <p:cNvSpPr/>
          <p:nvPr/>
        </p:nvSpPr>
        <p:spPr>
          <a:xfrm>
            <a:off x="4000496" y="1714488"/>
            <a:ext cx="107157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386</Words>
  <PresentationFormat>Pokaz na ekranie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CZYNNIKI LOKALIZACJI PRZEMYSŁU</vt:lpstr>
      <vt:lpstr>CZYNNIKI PRZYRODNICZE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CZYNNIKI LOKALIZACJI PRZEMYSŁU</dc:title>
  <dc:creator>Michał</dc:creator>
  <cp:lastModifiedBy>Renata</cp:lastModifiedBy>
  <cp:revision>23</cp:revision>
  <dcterms:created xsi:type="dcterms:W3CDTF">2010-03-24T21:19:17Z</dcterms:created>
  <dcterms:modified xsi:type="dcterms:W3CDTF">2020-03-17T18:09:38Z</dcterms:modified>
</cp:coreProperties>
</file>