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66"/>
    <a:srgbClr val="006600"/>
    <a:srgbClr val="0047D6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Prostokąt zaokrąglony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ytuł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20" name="Podtytuł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9" name="Symbol zastępczy daty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C5170-6042-491E-81DB-1408BD17E51C}" type="datetimeFigureOut">
              <a:rPr lang="pl-PL" smtClean="0"/>
              <a:pPr/>
              <a:t>2020-05-12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11" name="Symbol zastępczy numeru slajdu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9EFA-EA8B-4352-BD4C-D19453DBE7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C5170-6042-491E-81DB-1408BD17E51C}" type="datetimeFigureOut">
              <a:rPr lang="pl-PL" smtClean="0"/>
              <a:pPr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9EFA-EA8B-4352-BD4C-D19453DBE7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C5170-6042-491E-81DB-1408BD17E51C}" type="datetimeFigureOut">
              <a:rPr lang="pl-PL" smtClean="0"/>
              <a:pPr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9EFA-EA8B-4352-BD4C-D19453DBE7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C5170-6042-491E-81DB-1408BD17E51C}" type="datetimeFigureOut">
              <a:rPr lang="pl-PL" smtClean="0"/>
              <a:pPr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9EFA-EA8B-4352-BD4C-D19453DBE7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rostokąt zaokrąglony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aokrąglony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daty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C5170-6042-491E-81DB-1408BD17E51C}" type="datetimeFigureOut">
              <a:rPr lang="pl-PL" smtClean="0"/>
              <a:pPr/>
              <a:t>2020-05-12</a:t>
            </a:fld>
            <a:endParaRPr lang="pl-PL"/>
          </a:p>
        </p:txBody>
      </p:sp>
      <p:sp>
        <p:nvSpPr>
          <p:cNvPr id="5" name="Symbol zastępczy stop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6" name="Symbol zastępczy numeru slajd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9EFA-EA8B-4352-BD4C-D19453DBE7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C5170-6042-491E-81DB-1408BD17E51C}" type="datetimeFigureOut">
              <a:rPr lang="pl-PL" smtClean="0"/>
              <a:pPr/>
              <a:t>2020-05-12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9EFA-EA8B-4352-BD4C-D19453DBE7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7" name="Symbol zastępczy daty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C5170-6042-491E-81DB-1408BD17E51C}" type="datetimeFigureOut">
              <a:rPr lang="pl-PL" smtClean="0"/>
              <a:pPr/>
              <a:t>2020-05-12</a:t>
            </a:fld>
            <a:endParaRPr lang="pl-PL"/>
          </a:p>
        </p:txBody>
      </p:sp>
      <p:sp>
        <p:nvSpPr>
          <p:cNvPr id="8" name="Symbol zastępczy stop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9" name="Symbol zastępczy numeru slajd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9EFA-EA8B-4352-BD4C-D19453DBE7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daty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C5170-6042-491E-81DB-1408BD17E51C}" type="datetimeFigureOut">
              <a:rPr lang="pl-PL" smtClean="0"/>
              <a:pPr/>
              <a:t>2020-05-12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9EFA-EA8B-4352-BD4C-D19453DBE7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Symbol zastępczy daty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C5170-6042-491E-81DB-1408BD17E51C}" type="datetimeFigureOut">
              <a:rPr lang="pl-PL" smtClean="0"/>
              <a:pPr/>
              <a:t>2020-05-12</a:t>
            </a:fld>
            <a:endParaRPr lang="pl-PL"/>
          </a:p>
        </p:txBody>
      </p:sp>
      <p:sp>
        <p:nvSpPr>
          <p:cNvPr id="3" name="Symbol zastępczy stop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9EFA-EA8B-4352-BD4C-D19453DBE7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C5170-6042-491E-81DB-1408BD17E51C}" type="datetimeFigureOut">
              <a:rPr lang="pl-PL" smtClean="0"/>
              <a:pPr/>
              <a:t>2020-05-12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9EFA-EA8B-4352-BD4C-D19453DBE7B8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rostokąt zaokrąglony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Prostokąt z zaokrąglonym rogiem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Symbol zastępczy daty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C5C5170-6042-491E-81DB-1408BD17E51C}" type="datetimeFigureOut">
              <a:rPr lang="pl-PL" smtClean="0"/>
              <a:pPr/>
              <a:t>2020-05-12</a:t>
            </a:fld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5F179EFA-EA8B-4352-BD4C-D19453DBE7B8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pl-PL" smtClean="0"/>
              <a:t>Kliknij ikonę, aby dodać obraz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kąt zaokrąglony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rostokąt zaokrąglony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Symbol zastępczy tytułu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4" name="Symbol zastępczy tekstu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  <a:p>
            <a:pPr lvl="1" eaLnBrk="1" latinLnBrk="0" hangingPunct="1"/>
            <a:r>
              <a:rPr kumimoji="0" lang="pl-PL" smtClean="0"/>
              <a:t>Drugi poziom</a:t>
            </a:r>
          </a:p>
          <a:p>
            <a:pPr lvl="2" eaLnBrk="1" latinLnBrk="0" hangingPunct="1"/>
            <a:r>
              <a:rPr kumimoji="0" lang="pl-PL" smtClean="0"/>
              <a:t>Trzeci poziom</a:t>
            </a:r>
          </a:p>
          <a:p>
            <a:pPr lvl="3" eaLnBrk="1" latinLnBrk="0" hangingPunct="1"/>
            <a:r>
              <a:rPr kumimoji="0" lang="pl-PL" smtClean="0"/>
              <a:t>Czwarty poziom</a:t>
            </a:r>
          </a:p>
          <a:p>
            <a:pPr lvl="4" eaLnBrk="1" latinLnBrk="0" hangingPunct="1"/>
            <a:r>
              <a:rPr kumimoji="0" lang="pl-PL" smtClean="0"/>
              <a:t>Piąty poziom</a:t>
            </a:r>
            <a:endParaRPr kumimoji="0" lang="en-US"/>
          </a:p>
        </p:txBody>
      </p:sp>
      <p:sp>
        <p:nvSpPr>
          <p:cNvPr id="25" name="Symbol zastępczy daty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C5C5170-6042-491E-81DB-1408BD17E51C}" type="datetimeFigureOut">
              <a:rPr lang="pl-PL" smtClean="0"/>
              <a:pPr/>
              <a:t>2020-05-12</a:t>
            </a:fld>
            <a:endParaRPr lang="pl-PL"/>
          </a:p>
        </p:txBody>
      </p:sp>
      <p:sp>
        <p:nvSpPr>
          <p:cNvPr id="18" name="Symbol zastępczy stopki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5F179EFA-EA8B-4352-BD4C-D19453DBE7B8}" type="slidenum">
              <a:rPr lang="pl-PL" smtClean="0"/>
              <a:pPr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714348" y="1500174"/>
            <a:ext cx="7772400" cy="182880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006600"/>
                </a:solidFill>
              </a:rPr>
              <a:t>Jak efektywnie zarządzać czasem? – Zasady racjonalnego gospodarowania czasem</a:t>
            </a:r>
            <a:endParaRPr lang="pl-PL" dirty="0">
              <a:solidFill>
                <a:srgbClr val="006600"/>
              </a:solidFill>
            </a:endParaRPr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642910" y="4286256"/>
            <a:ext cx="4143404" cy="1271590"/>
          </a:xfrm>
        </p:spPr>
        <p:txBody>
          <a:bodyPr>
            <a:normAutofit fontScale="92500"/>
          </a:bodyPr>
          <a:lstStyle/>
          <a:p>
            <a:pPr algn="l"/>
            <a:r>
              <a:rPr lang="pl-PL" u="sng" dirty="0" smtClean="0">
                <a:solidFill>
                  <a:srgbClr val="002060"/>
                </a:solidFill>
              </a:rPr>
              <a:t>Opracowanie:</a:t>
            </a:r>
          </a:p>
          <a:p>
            <a:pPr algn="l"/>
            <a:r>
              <a:rPr lang="pl-PL" b="1" dirty="0" smtClean="0">
                <a:solidFill>
                  <a:srgbClr val="002060"/>
                </a:solidFill>
              </a:rPr>
              <a:t>Mgr Radosław Modzelewski</a:t>
            </a:r>
          </a:p>
          <a:p>
            <a:pPr algn="l"/>
            <a:r>
              <a:rPr lang="pl-PL" i="1" dirty="0" smtClean="0">
                <a:solidFill>
                  <a:srgbClr val="002060"/>
                </a:solidFill>
              </a:rPr>
              <a:t>Szkolny Doradca Zawodowy</a:t>
            </a:r>
          </a:p>
          <a:p>
            <a:pPr algn="l"/>
            <a:r>
              <a:rPr lang="pl-PL" i="1" dirty="0" smtClean="0">
                <a:solidFill>
                  <a:srgbClr val="002060"/>
                </a:solidFill>
              </a:rPr>
              <a:t>Zespołu Szkół w Jeleniewie</a:t>
            </a:r>
            <a:endParaRPr lang="pl-PL" i="1" dirty="0">
              <a:solidFill>
                <a:srgbClr val="002060"/>
              </a:solidFill>
            </a:endParaRPr>
          </a:p>
        </p:txBody>
      </p:sp>
      <p:pic>
        <p:nvPicPr>
          <p:cNvPr id="13314" name="Picture 2" descr="https://www.planszomania.pl/image/b_zegar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636379">
            <a:off x="5143504" y="3500438"/>
            <a:ext cx="3019420" cy="30271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5" name="Symbol zastępczy zawartości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pl-PL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Obejrzyj</a:t>
            </a:r>
          </a:p>
          <a:p>
            <a:pPr algn="ctr">
              <a:buNone/>
            </a:pPr>
            <a:r>
              <a:rPr lang="pl-PL" sz="54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itchFamily="18" charset="0"/>
              </a:rPr>
              <a:t> załączony film </a:t>
            </a:r>
            <a:endParaRPr lang="pl-PL" sz="54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itchFamily="18" charset="0"/>
            </a:endParaRPr>
          </a:p>
        </p:txBody>
      </p:sp>
      <p:pic>
        <p:nvPicPr>
          <p:cNvPr id="8" name="Obraz 7" descr="Minionki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619672" y="2348880"/>
            <a:ext cx="6084168" cy="2737876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500034" y="428604"/>
            <a:ext cx="8183880" cy="1051560"/>
          </a:xfrm>
        </p:spPr>
        <p:txBody>
          <a:bodyPr/>
          <a:lstStyle/>
          <a:p>
            <a:endParaRPr lang="pl-PL" dirty="0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714488"/>
            <a:ext cx="8183880" cy="3003816"/>
          </a:xfrm>
        </p:spPr>
        <p:txBody>
          <a:bodyPr>
            <a:normAutofit fontScale="85000" lnSpcReduction="2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dirty="0" smtClean="0"/>
              <a:t>		</a:t>
            </a:r>
            <a:r>
              <a:rPr lang="pl-PL" dirty="0" smtClean="0">
                <a:solidFill>
                  <a:srgbClr val="C00000"/>
                </a:solidFill>
                <a:latin typeface="Comic Sans MS" pitchFamily="66" charset="0"/>
              </a:rPr>
              <a:t>Wyznaczanie celu skutecznie motywuje i wyznacza kierunek działania. Absorbuje nasz umysł i energię do realizacji zamierzeń. Określenie celów umożliwia skoncentrowanie się na zadaniach, daje długookresową wizję, pomaga również zorganizować zasoby, dostrzec przeszkody.</a:t>
            </a:r>
          </a:p>
          <a:p>
            <a:pPr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71480"/>
            <a:ext cx="8183880" cy="1051560"/>
          </a:xfrm>
        </p:spPr>
        <p:txBody>
          <a:bodyPr>
            <a:noAutofit/>
          </a:bodyPr>
          <a:lstStyle/>
          <a:p>
            <a:pPr algn="ctr">
              <a:lnSpc>
                <a:spcPct val="150000"/>
              </a:lnSpc>
            </a:pPr>
            <a:r>
              <a:rPr lang="pl-PL" sz="4800" dirty="0" smtClean="0">
                <a:solidFill>
                  <a:srgbClr val="FF0000"/>
                </a:solidFill>
                <a:latin typeface="Comic Sans MS" pitchFamily="66" charset="0"/>
              </a:rPr>
              <a:t>Poznaj rodzaje celów…</a:t>
            </a:r>
            <a:endParaRPr lang="pl-PL" sz="4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2500306"/>
            <a:ext cx="8183880" cy="2217998"/>
          </a:xfrm>
        </p:spPr>
        <p:txBody>
          <a:bodyPr/>
          <a:lstStyle/>
          <a:p>
            <a:pPr>
              <a:buNone/>
            </a:pPr>
            <a:endParaRPr lang="pl-PL" dirty="0"/>
          </a:p>
        </p:txBody>
      </p:sp>
      <p:sp>
        <p:nvSpPr>
          <p:cNvPr id="4" name="Strzałka w prawo 3"/>
          <p:cNvSpPr/>
          <p:nvPr/>
        </p:nvSpPr>
        <p:spPr>
          <a:xfrm>
            <a:off x="285720" y="1928802"/>
            <a:ext cx="7215270" cy="107157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rgbClr val="002060"/>
                </a:solidFill>
                <a:latin typeface="Comic Sans MS" pitchFamily="66" charset="0"/>
              </a:rPr>
              <a:t>Cele bieżące – </a:t>
            </a:r>
            <a:r>
              <a:rPr lang="pl-PL" sz="2400" b="1" dirty="0" smtClean="0">
                <a:solidFill>
                  <a:srgbClr val="0047D6"/>
                </a:solidFill>
                <a:latin typeface="Comic Sans MS" pitchFamily="66" charset="0"/>
              </a:rPr>
              <a:t>dzień, tydzień – do 3 miesięcy</a:t>
            </a:r>
            <a:endParaRPr lang="pl-PL" sz="2400" b="1" dirty="0">
              <a:solidFill>
                <a:srgbClr val="0047D6"/>
              </a:solidFill>
              <a:latin typeface="Comic Sans MS" pitchFamily="66" charset="0"/>
            </a:endParaRPr>
          </a:p>
        </p:txBody>
      </p:sp>
      <p:sp>
        <p:nvSpPr>
          <p:cNvPr id="5" name="Strzałka w prawo 4"/>
          <p:cNvSpPr/>
          <p:nvPr/>
        </p:nvSpPr>
        <p:spPr>
          <a:xfrm>
            <a:off x="357158" y="3000372"/>
            <a:ext cx="7500990" cy="1071570"/>
          </a:xfrm>
          <a:prstGeom prst="rightArrow">
            <a:avLst/>
          </a:prstGeom>
          <a:solidFill>
            <a:schemeClr val="accent4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rgbClr val="002060"/>
                </a:solidFill>
                <a:latin typeface="Comic Sans MS" pitchFamily="66" charset="0"/>
              </a:rPr>
              <a:t>Cele krótkoterminowe– </a:t>
            </a:r>
            <a:r>
              <a:rPr lang="pl-PL" sz="2400" b="1" dirty="0" smtClean="0">
                <a:solidFill>
                  <a:srgbClr val="0047D6"/>
                </a:solidFill>
                <a:latin typeface="Comic Sans MS" pitchFamily="66" charset="0"/>
              </a:rPr>
              <a:t>od 3 miesięcy do 1 roku </a:t>
            </a:r>
            <a:endParaRPr lang="pl-PL" sz="2400" b="1" dirty="0">
              <a:solidFill>
                <a:srgbClr val="0047D6"/>
              </a:solidFill>
              <a:latin typeface="Comic Sans MS" pitchFamily="66" charset="0"/>
            </a:endParaRPr>
          </a:p>
        </p:txBody>
      </p:sp>
      <p:sp>
        <p:nvSpPr>
          <p:cNvPr id="6" name="Strzałka w prawo 5"/>
          <p:cNvSpPr/>
          <p:nvPr/>
        </p:nvSpPr>
        <p:spPr>
          <a:xfrm>
            <a:off x="785786" y="4071942"/>
            <a:ext cx="7500990" cy="1071570"/>
          </a:xfrm>
          <a:prstGeom prst="rightArrow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rgbClr val="002060"/>
                </a:solidFill>
                <a:latin typeface="Comic Sans MS" pitchFamily="66" charset="0"/>
              </a:rPr>
              <a:t>Cele średnioterminowe – </a:t>
            </a:r>
            <a:r>
              <a:rPr lang="pl-PL" sz="2400" b="1" dirty="0" smtClean="0">
                <a:solidFill>
                  <a:srgbClr val="0047D6"/>
                </a:solidFill>
                <a:latin typeface="Comic Sans MS" pitchFamily="66" charset="0"/>
              </a:rPr>
              <a:t>od 1 roku do 3 lat</a:t>
            </a:r>
            <a:endParaRPr lang="pl-PL" sz="2400" b="1" dirty="0">
              <a:solidFill>
                <a:srgbClr val="0047D6"/>
              </a:solidFill>
              <a:latin typeface="Comic Sans MS" pitchFamily="66" charset="0"/>
            </a:endParaRPr>
          </a:p>
        </p:txBody>
      </p:sp>
      <p:sp>
        <p:nvSpPr>
          <p:cNvPr id="7" name="Strzałka w prawo 6"/>
          <p:cNvSpPr/>
          <p:nvPr/>
        </p:nvSpPr>
        <p:spPr>
          <a:xfrm>
            <a:off x="1285852" y="5143512"/>
            <a:ext cx="7500990" cy="1071570"/>
          </a:xfrm>
          <a:prstGeom prst="rightArrow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l-PL" sz="2400" b="1" dirty="0" smtClean="0">
                <a:solidFill>
                  <a:srgbClr val="002060"/>
                </a:solidFill>
                <a:latin typeface="Comic Sans MS" pitchFamily="66" charset="0"/>
              </a:rPr>
              <a:t>Cele długoterminowe– </a:t>
            </a:r>
            <a:r>
              <a:rPr lang="pl-PL" sz="2400" b="1" dirty="0" smtClean="0">
                <a:solidFill>
                  <a:srgbClr val="0047D6"/>
                </a:solidFill>
                <a:latin typeface="Comic Sans MS" pitchFamily="66" charset="0"/>
              </a:rPr>
              <a:t>od 3 do 5 lat</a:t>
            </a:r>
            <a:endParaRPr lang="pl-PL" sz="2400" b="1" dirty="0">
              <a:solidFill>
                <a:srgbClr val="0047D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  <p:bldP spid="6" grpId="0" animBg="1"/>
      <p:bldP spid="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002060"/>
                </a:solidFill>
                <a:latin typeface="Comic Sans MS" pitchFamily="66" charset="0"/>
              </a:rPr>
              <a:t>Właściwie sformułowany cel powinien być </a:t>
            </a:r>
            <a:r>
              <a:rPr lang="pl-PL" dirty="0" smtClean="0">
                <a:solidFill>
                  <a:srgbClr val="FF0000"/>
                </a:solidFill>
                <a:latin typeface="Comic Sans MS" pitchFamily="66" charset="0"/>
              </a:rPr>
              <a:t>SMART</a:t>
            </a:r>
            <a:r>
              <a:rPr lang="pl-PL" dirty="0" smtClean="0">
                <a:solidFill>
                  <a:srgbClr val="002060"/>
                </a:solidFill>
                <a:latin typeface="Comic Sans MS" pitchFamily="66" charset="0"/>
              </a:rPr>
              <a:t>, czyli:</a:t>
            </a:r>
            <a:endParaRPr lang="pl-PL" dirty="0">
              <a:solidFill>
                <a:srgbClr val="00206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785926"/>
            <a:ext cx="8183880" cy="4214842"/>
          </a:xfrm>
        </p:spPr>
        <p:txBody>
          <a:bodyPr>
            <a:normAutofit fontScale="700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dirty="0" err="1" smtClean="0">
                <a:solidFill>
                  <a:srgbClr val="0047D6"/>
                </a:solidFill>
                <a:latin typeface="Comic Sans MS" pitchFamily="66" charset="0"/>
              </a:rPr>
              <a:t>Specific</a:t>
            </a:r>
            <a:r>
              <a:rPr lang="pl-PL" dirty="0" smtClean="0">
                <a:solidFill>
                  <a:srgbClr val="006600"/>
                </a:solidFill>
                <a:latin typeface="Comic Sans MS" pitchFamily="66" charset="0"/>
              </a:rPr>
              <a:t> (dokładny) – jasno określ, jakich efektów oczekujesz;</a:t>
            </a:r>
          </a:p>
          <a:p>
            <a:pPr algn="just">
              <a:lnSpc>
                <a:spcPct val="150000"/>
              </a:lnSpc>
            </a:pPr>
            <a:r>
              <a:rPr lang="pl-PL" b="1" dirty="0" err="1" smtClean="0">
                <a:solidFill>
                  <a:srgbClr val="0047D6"/>
                </a:solidFill>
                <a:latin typeface="Comic Sans MS" pitchFamily="66" charset="0"/>
              </a:rPr>
              <a:t>Measurable</a:t>
            </a:r>
            <a:r>
              <a:rPr lang="pl-PL" b="1" dirty="0" smtClean="0">
                <a:solidFill>
                  <a:srgbClr val="006600"/>
                </a:solidFill>
                <a:latin typeface="Comic Sans MS" pitchFamily="66" charset="0"/>
              </a:rPr>
              <a:t> (mierzalny) – po czym poznasz, że cel został osiągnięty;</a:t>
            </a:r>
          </a:p>
          <a:p>
            <a:pPr algn="just">
              <a:lnSpc>
                <a:spcPct val="150000"/>
              </a:lnSpc>
            </a:pPr>
            <a:r>
              <a:rPr lang="pl-PL" dirty="0" err="1" smtClean="0">
                <a:solidFill>
                  <a:srgbClr val="0047D6"/>
                </a:solidFill>
                <a:latin typeface="Comic Sans MS" pitchFamily="66" charset="0"/>
              </a:rPr>
              <a:t>Achievable</a:t>
            </a:r>
            <a:r>
              <a:rPr lang="pl-PL" dirty="0" smtClean="0">
                <a:solidFill>
                  <a:srgbClr val="006600"/>
                </a:solidFill>
                <a:latin typeface="Comic Sans MS" pitchFamily="66" charset="0"/>
              </a:rPr>
              <a:t> (realny) – posiadane zasoby i środki są wystarczające do realizacji tego celu;</a:t>
            </a:r>
          </a:p>
          <a:p>
            <a:pPr algn="just">
              <a:lnSpc>
                <a:spcPct val="150000"/>
              </a:lnSpc>
            </a:pPr>
            <a:r>
              <a:rPr lang="pl-PL" b="1" dirty="0" err="1" smtClean="0">
                <a:solidFill>
                  <a:srgbClr val="0047D6"/>
                </a:solidFill>
                <a:latin typeface="Comic Sans MS" pitchFamily="66" charset="0"/>
              </a:rPr>
              <a:t>Realistic</a:t>
            </a:r>
            <a:r>
              <a:rPr lang="pl-PL" b="1" dirty="0" smtClean="0">
                <a:solidFill>
                  <a:srgbClr val="006600"/>
                </a:solidFill>
                <a:latin typeface="Comic Sans MS" pitchFamily="66" charset="0"/>
              </a:rPr>
              <a:t> (realny) – posiadane zasoby i środki są wystarczające do realizacji tego celu</a:t>
            </a:r>
          </a:p>
          <a:p>
            <a:pPr algn="just">
              <a:lnSpc>
                <a:spcPct val="150000"/>
              </a:lnSpc>
            </a:pPr>
            <a:r>
              <a:rPr lang="pl-PL" dirty="0" smtClean="0">
                <a:solidFill>
                  <a:srgbClr val="0047D6"/>
                </a:solidFill>
                <a:latin typeface="Comic Sans MS" pitchFamily="66" charset="0"/>
              </a:rPr>
              <a:t>Time </a:t>
            </a:r>
            <a:r>
              <a:rPr lang="pl-PL" dirty="0" err="1" smtClean="0">
                <a:solidFill>
                  <a:srgbClr val="0047D6"/>
                </a:solidFill>
                <a:latin typeface="Comic Sans MS" pitchFamily="66" charset="0"/>
              </a:rPr>
              <a:t>oriented</a:t>
            </a:r>
            <a:r>
              <a:rPr lang="pl-PL" dirty="0" smtClean="0">
                <a:solidFill>
                  <a:srgbClr val="0047D6"/>
                </a:solidFill>
                <a:latin typeface="Comic Sans MS" pitchFamily="66" charset="0"/>
              </a:rPr>
              <a:t> </a:t>
            </a:r>
            <a:r>
              <a:rPr lang="pl-PL" dirty="0" smtClean="0">
                <a:solidFill>
                  <a:srgbClr val="006600"/>
                </a:solidFill>
                <a:latin typeface="Comic Sans MS" pitchFamily="66" charset="0"/>
              </a:rPr>
              <a:t>(zorientowany w czasie) – ustalony konkretny termin osiągnięcia celu. </a:t>
            </a:r>
          </a:p>
          <a:p>
            <a:pPr algn="just">
              <a:lnSpc>
                <a:spcPct val="150000"/>
              </a:lnSpc>
            </a:pPr>
            <a:endParaRPr lang="pl-PL" dirty="0">
              <a:solidFill>
                <a:srgbClr val="006600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2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buNone/>
            </a:pPr>
            <a:r>
              <a:rPr lang="pl-PL" i="1" dirty="0" smtClean="0">
                <a:latin typeface="Comic Sans MS" pitchFamily="66" charset="0"/>
              </a:rPr>
              <a:t>		</a:t>
            </a:r>
            <a:r>
              <a:rPr lang="pl-PL" b="1" i="1" dirty="0" smtClean="0">
                <a:solidFill>
                  <a:srgbClr val="000066"/>
                </a:solidFill>
                <a:latin typeface="Comic Sans MS" pitchFamily="66" charset="0"/>
              </a:rPr>
              <a:t>Planowanie codziennej pracy </a:t>
            </a:r>
            <a:r>
              <a:rPr lang="pl-PL" b="1" dirty="0" smtClean="0">
                <a:solidFill>
                  <a:srgbClr val="000066"/>
                </a:solidFill>
                <a:latin typeface="Comic Sans MS" pitchFamily="66" charset="0"/>
              </a:rPr>
              <a:t>pozwala efektywnie  funkcjonować w czasie stwarzając więcej swobody. Warto planować, kierując się regułą </a:t>
            </a:r>
            <a:r>
              <a:rPr lang="pl-PL" b="1" dirty="0" smtClean="0">
                <a:solidFill>
                  <a:srgbClr val="FF0000"/>
                </a:solidFill>
                <a:latin typeface="Comic Sans MS" pitchFamily="66" charset="0"/>
              </a:rPr>
              <a:t>60/40, </a:t>
            </a:r>
            <a:r>
              <a:rPr lang="pl-PL" b="1" dirty="0" smtClean="0">
                <a:solidFill>
                  <a:srgbClr val="000066"/>
                </a:solidFill>
                <a:latin typeface="Comic Sans MS" pitchFamily="66" charset="0"/>
              </a:rPr>
              <a:t>która zaleca planowanie czasu pracy z zachowaniem następujących proporcji: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>
                <a:solidFill>
                  <a:srgbClr val="006600"/>
                </a:solidFill>
                <a:latin typeface="Comic Sans MS" pitchFamily="66" charset="0"/>
              </a:rPr>
              <a:t>60 % - to czynności zaplanowane;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>
                <a:solidFill>
                  <a:srgbClr val="006600"/>
                </a:solidFill>
                <a:latin typeface="Comic Sans MS" pitchFamily="66" charset="0"/>
              </a:rPr>
              <a:t>20% - to czynności nieoczekiwane – rezerwa czasu na sprawy, których nie sposób zaplanować;</a:t>
            </a:r>
          </a:p>
          <a:p>
            <a:pPr algn="just">
              <a:lnSpc>
                <a:spcPct val="150000"/>
              </a:lnSpc>
            </a:pPr>
            <a:r>
              <a:rPr lang="pl-PL" b="1" dirty="0" smtClean="0">
                <a:solidFill>
                  <a:srgbClr val="006600"/>
                </a:solidFill>
                <a:latin typeface="Comic Sans MS" pitchFamily="66" charset="0"/>
              </a:rPr>
              <a:t>20% - na czynności spontaniczne.</a:t>
            </a:r>
          </a:p>
          <a:p>
            <a:pPr algn="just">
              <a:lnSpc>
                <a:spcPct val="150000"/>
              </a:lnSpc>
              <a:buNone/>
            </a:pPr>
            <a:endParaRPr lang="pl-PL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428604"/>
            <a:ext cx="8183880" cy="1051560"/>
          </a:xfrm>
        </p:spPr>
        <p:txBody>
          <a:bodyPr>
            <a:normAutofit fontScale="90000"/>
          </a:bodyPr>
          <a:lstStyle/>
          <a:p>
            <a:pPr algn="ctr"/>
            <a:r>
              <a:rPr lang="pl-PL" dirty="0" smtClean="0">
                <a:solidFill>
                  <a:srgbClr val="006600"/>
                </a:solidFill>
                <a:latin typeface="Comic Sans MS" pitchFamily="66" charset="0"/>
              </a:rPr>
              <a:t>Ustalając priorytety, warto korzystać z następujących narzędzi:</a:t>
            </a:r>
            <a:endParaRPr lang="pl-PL" dirty="0">
              <a:solidFill>
                <a:srgbClr val="006600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0034" y="2428868"/>
            <a:ext cx="8183880" cy="3075254"/>
          </a:xfrm>
        </p:spPr>
        <p:txBody>
          <a:bodyPr>
            <a:normAutofit fontScale="6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sz="3600" dirty="0" smtClean="0">
                <a:solidFill>
                  <a:srgbClr val="000066"/>
                </a:solidFill>
                <a:latin typeface="Comic Sans MS" pitchFamily="66" charset="0"/>
              </a:rPr>
              <a:t>Tworzenie listy zadań;</a:t>
            </a:r>
          </a:p>
          <a:p>
            <a:pPr algn="just">
              <a:lnSpc>
                <a:spcPct val="150000"/>
              </a:lnSpc>
            </a:pPr>
            <a:r>
              <a:rPr lang="pl-PL" sz="3600" dirty="0" smtClean="0">
                <a:solidFill>
                  <a:srgbClr val="000066"/>
                </a:solidFill>
                <a:latin typeface="Comic Sans MS" pitchFamily="66" charset="0"/>
              </a:rPr>
              <a:t>Matryca Eisenhowera</a:t>
            </a:r>
          </a:p>
          <a:p>
            <a:pPr algn="just">
              <a:lnSpc>
                <a:spcPct val="150000"/>
              </a:lnSpc>
            </a:pPr>
            <a:r>
              <a:rPr lang="pl-PL" sz="3600" dirty="0" smtClean="0">
                <a:solidFill>
                  <a:srgbClr val="000066"/>
                </a:solidFill>
                <a:latin typeface="Comic Sans MS" pitchFamily="66" charset="0"/>
              </a:rPr>
              <a:t>Metoda  ABC: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3600" dirty="0" smtClean="0">
                <a:solidFill>
                  <a:srgbClr val="000066"/>
                </a:solidFill>
                <a:latin typeface="Comic Sans MS" pitchFamily="66" charset="0"/>
              </a:rPr>
              <a:t>	</a:t>
            </a:r>
            <a:r>
              <a:rPr lang="pl-PL" sz="3600" dirty="0" smtClean="0">
                <a:solidFill>
                  <a:srgbClr val="0047D6"/>
                </a:solidFill>
                <a:latin typeface="Comic Sans MS" pitchFamily="66" charset="0"/>
              </a:rPr>
              <a:t>A – wysoki priorytet: zadania najważniejsze;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3600" dirty="0" smtClean="0">
                <a:solidFill>
                  <a:srgbClr val="0047D6"/>
                </a:solidFill>
                <a:latin typeface="Comic Sans MS" pitchFamily="66" charset="0"/>
              </a:rPr>
              <a:t>       B – średni priorytet: zadania ważne, specjalne</a:t>
            </a:r>
          </a:p>
          <a:p>
            <a:pPr algn="just">
              <a:lnSpc>
                <a:spcPct val="150000"/>
              </a:lnSpc>
              <a:buFont typeface="Wingdings" pitchFamily="2" charset="2"/>
              <a:buChar char="q"/>
            </a:pPr>
            <a:r>
              <a:rPr lang="pl-PL" sz="3600" dirty="0" smtClean="0">
                <a:solidFill>
                  <a:srgbClr val="0047D6"/>
                </a:solidFill>
                <a:latin typeface="Comic Sans MS" pitchFamily="66" charset="0"/>
              </a:rPr>
              <a:t>        C – niski priorytet: zadania rutynowe, niepilne</a:t>
            </a:r>
            <a:endParaRPr lang="pl-PL" sz="3200" dirty="0" smtClean="0">
              <a:solidFill>
                <a:srgbClr val="000066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  <a:buNone/>
            </a:pPr>
            <a:endParaRPr lang="pl-PL" dirty="0" smtClean="0">
              <a:solidFill>
                <a:srgbClr val="000066"/>
              </a:solidFill>
              <a:latin typeface="Comic Sans MS" pitchFamily="66" charset="0"/>
            </a:endParaRPr>
          </a:p>
          <a:p>
            <a:pPr algn="just">
              <a:lnSpc>
                <a:spcPct val="150000"/>
              </a:lnSpc>
            </a:pPr>
            <a:endParaRPr lang="pl-PL" dirty="0">
              <a:solidFill>
                <a:srgbClr val="000066"/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endParaRPr lang="pl-PL" dirty="0"/>
          </a:p>
        </p:txBody>
      </p:sp>
      <p:graphicFrame>
        <p:nvGraphicFramePr>
          <p:cNvPr id="4" name="Tabela 3"/>
          <p:cNvGraphicFramePr>
            <a:graphicFrameLocks noGrp="1"/>
          </p:cNvGraphicFramePr>
          <p:nvPr/>
        </p:nvGraphicFramePr>
        <p:xfrm>
          <a:off x="428596" y="928670"/>
          <a:ext cx="8215369" cy="45234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0198"/>
                <a:gridCol w="3503709"/>
                <a:gridCol w="3211462"/>
              </a:tblGrid>
              <a:tr h="500066">
                <a:tc>
                  <a:txBody>
                    <a:bodyPr/>
                    <a:lstStyle/>
                    <a:p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Pilne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pl-PL" dirty="0" smtClean="0">
                          <a:solidFill>
                            <a:srgbClr val="FF0000"/>
                          </a:solidFill>
                        </a:rPr>
                        <a:t>Niepilne</a:t>
                      </a:r>
                      <a:endParaRPr lang="pl-PL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Ważne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Sprawy naglące,</a:t>
                      </a:r>
                      <a:r>
                        <a:rPr lang="pl-PL" baseline="0" dirty="0" smtClean="0"/>
                        <a:t> sprawy „na wczoraj”, sytuacje kryzysowe – ich niewykonanie niesie przykre konsekwencje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Czynności przybliżające nas do osiągnięcia</a:t>
                      </a:r>
                      <a:r>
                        <a:rPr lang="pl-PL" baseline="0" dirty="0" smtClean="0"/>
                        <a:t> celu, także planowanie, doskonalenie się, budowanie relacji, rekreacja – ich niewykonanie przekreśla, odsuwa realizację naszych celów. </a:t>
                      </a:r>
                      <a:endParaRPr lang="pl-PL" dirty="0"/>
                    </a:p>
                  </a:txBody>
                  <a:tcPr/>
                </a:tc>
              </a:tr>
              <a:tr h="857256">
                <a:tc>
                  <a:txBody>
                    <a:bodyPr/>
                    <a:lstStyle/>
                    <a:p>
                      <a:pPr algn="ctr"/>
                      <a:r>
                        <a:rPr lang="pl-PL" b="1" dirty="0" smtClean="0">
                          <a:solidFill>
                            <a:srgbClr val="FF0000"/>
                          </a:solidFill>
                        </a:rPr>
                        <a:t>Nieważne</a:t>
                      </a:r>
                      <a:endParaRPr lang="pl-PL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Niektóre</a:t>
                      </a:r>
                      <a:r>
                        <a:rPr lang="pl-PL" baseline="0" dirty="0" smtClean="0"/>
                        <a:t> telefony, spotkania, cudze priorytety – ich wykonanie nie daje nam satysfakcji.</a:t>
                      </a:r>
                      <a:endParaRPr lang="pl-PL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pl-PL" dirty="0" smtClean="0"/>
                        <a:t>Pożeracze czasu, bezcelowe działania</a:t>
                      </a:r>
                      <a:r>
                        <a:rPr lang="pl-PL" baseline="0" dirty="0" smtClean="0"/>
                        <a:t> – to one sprawiają, że czas przecieka nam między palcami. </a:t>
                      </a:r>
                      <a:endParaRPr lang="pl-PL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28596" y="500042"/>
            <a:ext cx="8183880" cy="1051560"/>
          </a:xfrm>
        </p:spPr>
        <p:txBody>
          <a:bodyPr>
            <a:normAutofit/>
          </a:bodyPr>
          <a:lstStyle/>
          <a:p>
            <a:pPr algn="just"/>
            <a:r>
              <a:rPr lang="pl-PL" sz="4800" dirty="0" smtClean="0">
                <a:solidFill>
                  <a:srgbClr val="000066"/>
                </a:solidFill>
                <a:latin typeface="Comic Sans MS" pitchFamily="66" charset="0"/>
              </a:rPr>
              <a:t>Planowanie jest to…</a:t>
            </a:r>
            <a:endParaRPr lang="pl-PL" sz="4800" dirty="0">
              <a:solidFill>
                <a:srgbClr val="000066"/>
              </a:solidFill>
              <a:latin typeface="Comic Sans MS" pitchFamily="66" charset="0"/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1928802"/>
            <a:ext cx="8183880" cy="4143404"/>
          </a:xfrm>
        </p:spPr>
        <p:txBody>
          <a:bodyPr>
            <a:normAutofit fontScale="92500" lnSpcReduction="20000"/>
          </a:bodyPr>
          <a:lstStyle/>
          <a:p>
            <a:pPr algn="just">
              <a:lnSpc>
                <a:spcPct val="150000"/>
              </a:lnSpc>
            </a:pPr>
            <a:r>
              <a:rPr lang="pl-PL" dirty="0" smtClean="0">
                <a:solidFill>
                  <a:srgbClr val="C00000"/>
                </a:solidFill>
                <a:latin typeface="Comic Sans MS" pitchFamily="66" charset="0"/>
              </a:rPr>
              <a:t>Zestawienie zadań do wykonania;</a:t>
            </a:r>
          </a:p>
          <a:p>
            <a:pPr algn="just">
              <a:lnSpc>
                <a:spcPct val="150000"/>
              </a:lnSpc>
            </a:pP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Ocena czasu trwania czynności;</a:t>
            </a:r>
          </a:p>
          <a:p>
            <a:pPr algn="just">
              <a:lnSpc>
                <a:spcPct val="150000"/>
              </a:lnSpc>
            </a:pPr>
            <a:r>
              <a:rPr lang="pl-PL" dirty="0" smtClean="0">
                <a:solidFill>
                  <a:srgbClr val="C00000"/>
                </a:solidFill>
                <a:latin typeface="Comic Sans MS" pitchFamily="66" charset="0"/>
              </a:rPr>
              <a:t>Ustalanie priorytetów;</a:t>
            </a:r>
          </a:p>
          <a:p>
            <a:pPr algn="just">
              <a:lnSpc>
                <a:spcPct val="150000"/>
              </a:lnSpc>
            </a:pP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Rezerwacja czasu na działania nieprzewidziane;</a:t>
            </a:r>
          </a:p>
          <a:p>
            <a:pPr algn="just">
              <a:lnSpc>
                <a:spcPct val="150000"/>
              </a:lnSpc>
            </a:pPr>
            <a:r>
              <a:rPr lang="pl-PL" dirty="0" smtClean="0">
                <a:solidFill>
                  <a:srgbClr val="C00000"/>
                </a:solidFill>
                <a:latin typeface="Comic Sans MS" pitchFamily="66" charset="0"/>
              </a:rPr>
              <a:t>Pomyślenie o działaniach alternatywnych dla wykonywanych czynności;</a:t>
            </a:r>
          </a:p>
          <a:p>
            <a:pPr algn="just">
              <a:lnSpc>
                <a:spcPct val="150000"/>
              </a:lnSpc>
            </a:pPr>
            <a:r>
              <a:rPr lang="pl-PL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Comic Sans MS" pitchFamily="66" charset="0"/>
              </a:rPr>
              <a:t>Kontrola realizacji zadań.</a:t>
            </a:r>
            <a:endParaRPr lang="pl-PL" dirty="0">
              <a:solidFill>
                <a:schemeClr val="tx1">
                  <a:lumMod val="95000"/>
                  <a:lumOff val="5000"/>
                </a:schemeClr>
              </a:solidFill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32754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70000"/>
              </a:lnSpc>
              <a:buNone/>
            </a:pPr>
            <a:r>
              <a:rPr lang="pl-PL" dirty="0" smtClean="0"/>
              <a:t>	</a:t>
            </a:r>
            <a:r>
              <a:rPr lang="pl-PL" i="1" dirty="0" smtClean="0"/>
              <a:t> </a:t>
            </a:r>
            <a:r>
              <a:rPr lang="pl-PL" i="1" dirty="0" smtClean="0">
                <a:solidFill>
                  <a:srgbClr val="000066"/>
                </a:solidFill>
                <a:latin typeface="Comic Sans MS" pitchFamily="66" charset="0"/>
              </a:rPr>
              <a:t>Podejmowanie decyzji o sposobie realizacji zadań - </a:t>
            </a:r>
            <a:r>
              <a:rPr lang="pl-PL" dirty="0" smtClean="0">
                <a:solidFill>
                  <a:srgbClr val="000066"/>
                </a:solidFill>
                <a:latin typeface="Comic Sans MS" pitchFamily="66" charset="0"/>
              </a:rPr>
              <a:t>związane z gradacją zadań i ustaleniem kolejności  ich załatwiania sprawnie przebiega przy zastosowaniu </a:t>
            </a:r>
            <a:r>
              <a:rPr lang="pl-PL" b="1" dirty="0" smtClean="0">
                <a:solidFill>
                  <a:srgbClr val="000066"/>
                </a:solidFill>
                <a:latin typeface="Comic Sans MS" pitchFamily="66" charset="0"/>
              </a:rPr>
              <a:t>zasady  </a:t>
            </a:r>
            <a:r>
              <a:rPr lang="pl-PL" b="1" dirty="0" err="1" smtClean="0">
                <a:solidFill>
                  <a:srgbClr val="000066"/>
                </a:solidFill>
                <a:latin typeface="Comic Sans MS" pitchFamily="66" charset="0"/>
              </a:rPr>
              <a:t>Vilfreda</a:t>
            </a:r>
            <a:r>
              <a:rPr lang="pl-PL" b="1" dirty="0" smtClean="0">
                <a:solidFill>
                  <a:srgbClr val="000066"/>
                </a:solidFill>
                <a:latin typeface="Comic Sans MS" pitchFamily="66" charset="0"/>
              </a:rPr>
              <a:t> </a:t>
            </a:r>
            <a:r>
              <a:rPr lang="pl-PL" b="1" dirty="0" err="1" smtClean="0">
                <a:solidFill>
                  <a:srgbClr val="000066"/>
                </a:solidFill>
                <a:latin typeface="Comic Sans MS" pitchFamily="66" charset="0"/>
              </a:rPr>
              <a:t>Parento</a:t>
            </a:r>
            <a:r>
              <a:rPr lang="pl-PL" b="1" dirty="0" smtClean="0">
                <a:solidFill>
                  <a:srgbClr val="000066"/>
                </a:solidFill>
                <a:latin typeface="Comic Sans MS" pitchFamily="66" charset="0"/>
              </a:rPr>
              <a:t>, </a:t>
            </a:r>
            <a:r>
              <a:rPr lang="pl-PL" dirty="0" smtClean="0">
                <a:solidFill>
                  <a:srgbClr val="000066"/>
                </a:solidFill>
                <a:latin typeface="Comic Sans MS" pitchFamily="66" charset="0"/>
              </a:rPr>
              <a:t>która mówi, że 20% całego czasu poświęconego najważniejszym zadaniom i celom daje nam 80% efektów oraz że 80% całego czasu poświęconego mało istotnym zadaniom i celom daje zaledwie 20% efektów.</a:t>
            </a:r>
          </a:p>
          <a:p>
            <a:pPr algn="just">
              <a:lnSpc>
                <a:spcPct val="150000"/>
              </a:lnSpc>
              <a:buNone/>
            </a:pPr>
            <a:endParaRPr lang="pl-PL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kt">
  <a:themeElements>
    <a:clrScheme name="Aspek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k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k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184</TotalTime>
  <Words>278</Words>
  <Application>Microsoft Office PowerPoint</Application>
  <PresentationFormat>Pokaz na ekranie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10</vt:i4>
      </vt:variant>
    </vt:vector>
  </HeadingPairs>
  <TitlesOfParts>
    <vt:vector size="11" baseType="lpstr">
      <vt:lpstr>Aspekt</vt:lpstr>
      <vt:lpstr>Jak efektywnie zarządzać czasem? – Zasady racjonalnego gospodarowania czasem</vt:lpstr>
      <vt:lpstr>Slajd 2</vt:lpstr>
      <vt:lpstr>Poznaj rodzaje celów…</vt:lpstr>
      <vt:lpstr>Właściwie sformułowany cel powinien być SMART, czyli:</vt:lpstr>
      <vt:lpstr>Slajd 5</vt:lpstr>
      <vt:lpstr>Ustalając priorytety, warto korzystać z następujących narzędzi:</vt:lpstr>
      <vt:lpstr>Slajd 7</vt:lpstr>
      <vt:lpstr>Planowanie jest to…</vt:lpstr>
      <vt:lpstr>Slajd 9</vt:lpstr>
      <vt:lpstr>Slajd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Jak efektywnie zarządzać czasem? – Zasady racjonalnego gospodarowania czasem</dc:title>
  <dc:creator>Radosław</dc:creator>
  <cp:lastModifiedBy>Radosław</cp:lastModifiedBy>
  <cp:revision>23</cp:revision>
  <dcterms:created xsi:type="dcterms:W3CDTF">2015-08-10T09:55:16Z</dcterms:created>
  <dcterms:modified xsi:type="dcterms:W3CDTF">2020-05-12T13:59:14Z</dcterms:modified>
</cp:coreProperties>
</file>