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10021888" cy="688816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99"/>
    <a:srgbClr val="0033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75F7A-CA05-4E73-889C-56C98E7328E3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B0635325-E56A-44B5-89A4-7FB13C35AE34}">
      <dgm:prSet phldrT="[Tekst]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/>
          </a:solidFill>
          <a:prstDash val="solid"/>
        </a:ln>
      </dgm:spPr>
      <dgm:t>
        <a:bodyPr/>
        <a:lstStyle/>
        <a:p>
          <a:r>
            <a:rPr lang="pl-PL" b="1" dirty="0" smtClean="0">
              <a:solidFill>
                <a:srgbClr val="FF0000"/>
              </a:solidFill>
            </a:rPr>
            <a:t>Siły </a:t>
          </a:r>
        </a:p>
        <a:p>
          <a:r>
            <a:rPr lang="pl-PL" b="1" dirty="0" smtClean="0">
              <a:solidFill>
                <a:srgbClr val="FF0000"/>
              </a:solidFill>
            </a:rPr>
            <a:t>Reagowania</a:t>
          </a:r>
          <a:endParaRPr lang="pl-PL" b="1" dirty="0">
            <a:solidFill>
              <a:srgbClr val="FF0000"/>
            </a:solidFill>
          </a:endParaRPr>
        </a:p>
      </dgm:t>
    </dgm:pt>
    <dgm:pt modelId="{CD55E823-1B5C-4071-A513-59E812CDE82F}" type="parTrans" cxnId="{CD8E6B56-0EBE-4774-B88C-0FC011EEE980}">
      <dgm:prSet/>
      <dgm:spPr/>
      <dgm:t>
        <a:bodyPr/>
        <a:lstStyle/>
        <a:p>
          <a:endParaRPr lang="pl-PL"/>
        </a:p>
      </dgm:t>
    </dgm:pt>
    <dgm:pt modelId="{DA8789AC-88BF-452E-AA96-418FDE5C2675}" type="sibTrans" cxnId="{CD8E6B56-0EBE-4774-B88C-0FC011EEE980}">
      <dgm:prSet/>
      <dgm:spPr/>
      <dgm:t>
        <a:bodyPr/>
        <a:lstStyle/>
        <a:p>
          <a:endParaRPr lang="pl-PL"/>
        </a:p>
      </dgm:t>
    </dgm:pt>
    <dgm:pt modelId="{FC180F4F-FA58-4A73-A5CB-72C215F5F6A0}">
      <dgm:prSet phldrT="[Tekst]"/>
      <dgm:spPr>
        <a:solidFill>
          <a:srgbClr val="00B050"/>
        </a:solidFill>
        <a:ln w="25400">
          <a:solidFill>
            <a:schemeClr val="tx1"/>
          </a:solidFill>
          <a:prstDash val="solid"/>
        </a:ln>
      </dgm:spPr>
      <dgm:t>
        <a:bodyPr/>
        <a:lstStyle/>
        <a:p>
          <a:r>
            <a:rPr lang="pl-PL" b="1" dirty="0" smtClean="0">
              <a:solidFill>
                <a:srgbClr val="FF0000"/>
              </a:solidFill>
            </a:rPr>
            <a:t>Główne siły</a:t>
          </a:r>
        </a:p>
        <a:p>
          <a:r>
            <a:rPr lang="pl-PL" b="1" dirty="0" smtClean="0">
              <a:solidFill>
                <a:srgbClr val="FF0000"/>
              </a:solidFill>
            </a:rPr>
            <a:t>obrony</a:t>
          </a:r>
          <a:endParaRPr lang="pl-PL" b="1" dirty="0">
            <a:solidFill>
              <a:srgbClr val="FF0000"/>
            </a:solidFill>
          </a:endParaRPr>
        </a:p>
      </dgm:t>
    </dgm:pt>
    <dgm:pt modelId="{B86EF2BA-D080-4D1B-BEAD-C8521BC0F3B7}" type="parTrans" cxnId="{E4FCF445-FB7E-42B7-AABE-392CA91214A9}">
      <dgm:prSet/>
      <dgm:spPr/>
      <dgm:t>
        <a:bodyPr/>
        <a:lstStyle/>
        <a:p>
          <a:endParaRPr lang="pl-PL"/>
        </a:p>
      </dgm:t>
    </dgm:pt>
    <dgm:pt modelId="{51F3505E-5710-451F-AAFB-3B835E1ADEF0}" type="sibTrans" cxnId="{E4FCF445-FB7E-42B7-AABE-392CA91214A9}">
      <dgm:prSet/>
      <dgm:spPr/>
      <dgm:t>
        <a:bodyPr/>
        <a:lstStyle/>
        <a:p>
          <a:endParaRPr lang="pl-PL"/>
        </a:p>
      </dgm:t>
    </dgm:pt>
    <dgm:pt modelId="{01775626-C8B0-4B59-9476-FEE900E273CB}">
      <dgm:prSet phldrT="[Tekst]"/>
      <dgm:spPr>
        <a:solidFill>
          <a:srgbClr val="00B0F0"/>
        </a:solidFill>
        <a:ln w="25400">
          <a:prstDash val="solid"/>
        </a:ln>
      </dgm:spPr>
      <dgm:t>
        <a:bodyPr/>
        <a:lstStyle/>
        <a:p>
          <a:r>
            <a:rPr lang="pl-PL" b="1" dirty="0" smtClean="0">
              <a:solidFill>
                <a:srgbClr val="FF0000"/>
              </a:solidFill>
            </a:rPr>
            <a:t>Siły wzmocnienia</a:t>
          </a:r>
          <a:endParaRPr lang="pl-PL" b="1" dirty="0">
            <a:solidFill>
              <a:srgbClr val="FF0000"/>
            </a:solidFill>
          </a:endParaRPr>
        </a:p>
      </dgm:t>
    </dgm:pt>
    <dgm:pt modelId="{E80DFB01-84C3-429B-8CFC-B468A8846033}" type="parTrans" cxnId="{C54B1D25-4B03-4720-AA22-A03ED9D8C66D}">
      <dgm:prSet/>
      <dgm:spPr/>
      <dgm:t>
        <a:bodyPr/>
        <a:lstStyle/>
        <a:p>
          <a:endParaRPr lang="pl-PL"/>
        </a:p>
      </dgm:t>
    </dgm:pt>
    <dgm:pt modelId="{8E788E82-70EA-4AD3-A88F-038ECD923660}" type="sibTrans" cxnId="{C54B1D25-4B03-4720-AA22-A03ED9D8C66D}">
      <dgm:prSet/>
      <dgm:spPr/>
      <dgm:t>
        <a:bodyPr/>
        <a:lstStyle/>
        <a:p>
          <a:endParaRPr lang="pl-PL"/>
        </a:p>
      </dgm:t>
    </dgm:pt>
    <dgm:pt modelId="{52ABC50B-D8A3-4482-9BF9-9EC0A2ADD7EE}" type="pres">
      <dgm:prSet presAssocID="{1A475F7A-CA05-4E73-889C-56C98E7328E3}" presName="Name0" presStyleCnt="0">
        <dgm:presLayoutVars>
          <dgm:dir/>
          <dgm:animLvl val="lvl"/>
          <dgm:resizeHandles val="exact"/>
        </dgm:presLayoutVars>
      </dgm:prSet>
      <dgm:spPr/>
    </dgm:pt>
    <dgm:pt modelId="{B469FD01-8F0E-4F19-9A54-015C07AE2E31}" type="pres">
      <dgm:prSet presAssocID="{B0635325-E56A-44B5-89A4-7FB13C35AE3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40F22B-4714-4AF9-B560-E5C3BCCC7B7E}" type="pres">
      <dgm:prSet presAssocID="{DA8789AC-88BF-452E-AA96-418FDE5C2675}" presName="parTxOnlySpace" presStyleCnt="0"/>
      <dgm:spPr/>
    </dgm:pt>
    <dgm:pt modelId="{C70C0977-DDA6-45A6-8A3E-D40897745F0C}" type="pres">
      <dgm:prSet presAssocID="{FC180F4F-FA58-4A73-A5CB-72C215F5F6A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3560578-4990-4747-8C51-032859125172}" type="pres">
      <dgm:prSet presAssocID="{51F3505E-5710-451F-AAFB-3B835E1ADEF0}" presName="parTxOnlySpace" presStyleCnt="0"/>
      <dgm:spPr/>
    </dgm:pt>
    <dgm:pt modelId="{1B1B7A2A-17F4-40C9-AA04-5FD79189100F}" type="pres">
      <dgm:prSet presAssocID="{01775626-C8B0-4B59-9476-FEE900E273CB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54B1D25-4B03-4720-AA22-A03ED9D8C66D}" srcId="{1A475F7A-CA05-4E73-889C-56C98E7328E3}" destId="{01775626-C8B0-4B59-9476-FEE900E273CB}" srcOrd="2" destOrd="0" parTransId="{E80DFB01-84C3-429B-8CFC-B468A8846033}" sibTransId="{8E788E82-70EA-4AD3-A88F-038ECD923660}"/>
    <dgm:cxn modelId="{E4FCF445-FB7E-42B7-AABE-392CA91214A9}" srcId="{1A475F7A-CA05-4E73-889C-56C98E7328E3}" destId="{FC180F4F-FA58-4A73-A5CB-72C215F5F6A0}" srcOrd="1" destOrd="0" parTransId="{B86EF2BA-D080-4D1B-BEAD-C8521BC0F3B7}" sibTransId="{51F3505E-5710-451F-AAFB-3B835E1ADEF0}"/>
    <dgm:cxn modelId="{85A9F72B-5D61-4A03-85F7-2D3F10255BBC}" type="presOf" srcId="{01775626-C8B0-4B59-9476-FEE900E273CB}" destId="{1B1B7A2A-17F4-40C9-AA04-5FD79189100F}" srcOrd="0" destOrd="0" presId="urn:microsoft.com/office/officeart/2005/8/layout/chevron1"/>
    <dgm:cxn modelId="{352B063B-87EC-41F7-A867-8A3540F4ECE6}" type="presOf" srcId="{B0635325-E56A-44B5-89A4-7FB13C35AE34}" destId="{B469FD01-8F0E-4F19-9A54-015C07AE2E31}" srcOrd="0" destOrd="0" presId="urn:microsoft.com/office/officeart/2005/8/layout/chevron1"/>
    <dgm:cxn modelId="{CD8E6B56-0EBE-4774-B88C-0FC011EEE980}" srcId="{1A475F7A-CA05-4E73-889C-56C98E7328E3}" destId="{B0635325-E56A-44B5-89A4-7FB13C35AE34}" srcOrd="0" destOrd="0" parTransId="{CD55E823-1B5C-4071-A513-59E812CDE82F}" sibTransId="{DA8789AC-88BF-452E-AA96-418FDE5C2675}"/>
    <dgm:cxn modelId="{8075F6B4-49E4-4153-B10C-EC393BF48A5F}" type="presOf" srcId="{1A475F7A-CA05-4E73-889C-56C98E7328E3}" destId="{52ABC50B-D8A3-4482-9BF9-9EC0A2ADD7EE}" srcOrd="0" destOrd="0" presId="urn:microsoft.com/office/officeart/2005/8/layout/chevron1"/>
    <dgm:cxn modelId="{87632052-06CB-4369-8CA8-01753A3C36B3}" type="presOf" srcId="{FC180F4F-FA58-4A73-A5CB-72C215F5F6A0}" destId="{C70C0977-DDA6-45A6-8A3E-D40897745F0C}" srcOrd="0" destOrd="0" presId="urn:microsoft.com/office/officeart/2005/8/layout/chevron1"/>
    <dgm:cxn modelId="{975A786A-5098-4D38-B07A-1C1CADD1A1BF}" type="presParOf" srcId="{52ABC50B-D8A3-4482-9BF9-9EC0A2ADD7EE}" destId="{B469FD01-8F0E-4F19-9A54-015C07AE2E31}" srcOrd="0" destOrd="0" presId="urn:microsoft.com/office/officeart/2005/8/layout/chevron1"/>
    <dgm:cxn modelId="{AD8FA224-A1E2-41FD-85A1-67A900046BA1}" type="presParOf" srcId="{52ABC50B-D8A3-4482-9BF9-9EC0A2ADD7EE}" destId="{C140F22B-4714-4AF9-B560-E5C3BCCC7B7E}" srcOrd="1" destOrd="0" presId="urn:microsoft.com/office/officeart/2005/8/layout/chevron1"/>
    <dgm:cxn modelId="{5991D9EE-5C6A-4254-9D46-1BD7D3F44184}" type="presParOf" srcId="{52ABC50B-D8A3-4482-9BF9-9EC0A2ADD7EE}" destId="{C70C0977-DDA6-45A6-8A3E-D40897745F0C}" srcOrd="2" destOrd="0" presId="urn:microsoft.com/office/officeart/2005/8/layout/chevron1"/>
    <dgm:cxn modelId="{5947902A-9212-4E61-B2AB-0DE6C24631AE}" type="presParOf" srcId="{52ABC50B-D8A3-4482-9BF9-9EC0A2ADD7EE}" destId="{B3560578-4990-4747-8C51-032859125172}" srcOrd="3" destOrd="0" presId="urn:microsoft.com/office/officeart/2005/8/layout/chevron1"/>
    <dgm:cxn modelId="{875EDE42-6055-463E-8621-87B04D72FAD8}" type="presParOf" srcId="{52ABC50B-D8A3-4482-9BF9-9EC0A2ADD7EE}" destId="{1B1B7A2A-17F4-40C9-AA04-5FD79189100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69FD01-8F0E-4F19-9A54-015C07AE2E31}">
      <dsp:nvSpPr>
        <dsp:cNvPr id="0" name=""/>
        <dsp:cNvSpPr/>
      </dsp:nvSpPr>
      <dsp:spPr>
        <a:xfrm>
          <a:off x="2491" y="486698"/>
          <a:ext cx="3035448" cy="1214179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rgbClr val="FF0000"/>
              </a:solidFill>
            </a:rPr>
            <a:t>Siły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rgbClr val="FF0000"/>
              </a:solidFill>
            </a:rPr>
            <a:t>Reagowania</a:t>
          </a:r>
          <a:endParaRPr lang="pl-PL" sz="1900" b="1" kern="1200" dirty="0">
            <a:solidFill>
              <a:srgbClr val="FF0000"/>
            </a:solidFill>
          </a:endParaRPr>
        </a:p>
      </dsp:txBody>
      <dsp:txXfrm>
        <a:off x="2491" y="486698"/>
        <a:ext cx="3035448" cy="1214179"/>
      </dsp:txXfrm>
    </dsp:sp>
    <dsp:sp modelId="{C70C0977-DDA6-45A6-8A3E-D40897745F0C}">
      <dsp:nvSpPr>
        <dsp:cNvPr id="0" name=""/>
        <dsp:cNvSpPr/>
      </dsp:nvSpPr>
      <dsp:spPr>
        <a:xfrm>
          <a:off x="2734394" y="486698"/>
          <a:ext cx="3035448" cy="1214179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rgbClr val="FF0000"/>
              </a:solidFill>
            </a:rPr>
            <a:t>Główne siły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rgbClr val="FF0000"/>
              </a:solidFill>
            </a:rPr>
            <a:t>obrony</a:t>
          </a:r>
          <a:endParaRPr lang="pl-PL" sz="1900" b="1" kern="1200" dirty="0">
            <a:solidFill>
              <a:srgbClr val="FF0000"/>
            </a:solidFill>
          </a:endParaRPr>
        </a:p>
      </dsp:txBody>
      <dsp:txXfrm>
        <a:off x="2734394" y="486698"/>
        <a:ext cx="3035448" cy="1214179"/>
      </dsp:txXfrm>
    </dsp:sp>
    <dsp:sp modelId="{1B1B7A2A-17F4-40C9-AA04-5FD79189100F}">
      <dsp:nvSpPr>
        <dsp:cNvPr id="0" name=""/>
        <dsp:cNvSpPr/>
      </dsp:nvSpPr>
      <dsp:spPr>
        <a:xfrm>
          <a:off x="5466298" y="486698"/>
          <a:ext cx="3035448" cy="1214179"/>
        </a:xfrm>
        <a:prstGeom prst="chevron">
          <a:avLst/>
        </a:prstGeom>
        <a:solidFill>
          <a:srgbClr val="00B0F0"/>
        </a:solidFill>
        <a:ln w="254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>
              <a:solidFill>
                <a:srgbClr val="FF0000"/>
              </a:solidFill>
            </a:rPr>
            <a:t>Siły wzmocnienia</a:t>
          </a:r>
          <a:endParaRPr lang="pl-PL" sz="1900" b="1" kern="1200" dirty="0">
            <a:solidFill>
              <a:srgbClr val="FF0000"/>
            </a:solidFill>
          </a:endParaRPr>
        </a:p>
      </dsp:txBody>
      <dsp:txXfrm>
        <a:off x="5466298" y="486698"/>
        <a:ext cx="3035448" cy="1214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77299" y="0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123CA-C9EF-4A9C-96D9-55921204CD12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42282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77299" y="6542282"/>
            <a:ext cx="4342279" cy="3447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E773C-8AC7-43D3-A8AA-62BF72ADB8A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42819" cy="344408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76751" y="0"/>
            <a:ext cx="4342819" cy="344408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5F7803DA-F421-4722-9E79-B11F2A6E73B3}" type="datetimeFigureOut">
              <a:rPr lang="pl-PL" smtClean="0"/>
              <a:pPr/>
              <a:t>2020-05-12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6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1002190" y="3271877"/>
            <a:ext cx="8017510" cy="3099674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6542559"/>
            <a:ext cx="4342819" cy="344408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76751" y="6542559"/>
            <a:ext cx="4342819" cy="344408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7E76DAAF-2E41-4220-9E69-8B724AB0D89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BB856-785E-4B61-8A36-6FD110665EA9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C5BCB-37C0-444D-8F8C-863172C2D766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72A4-3987-484D-AADD-F9358E0C9EF7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964FA-F2FA-4714-AB17-628F59F4D0C6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99AC1-82BF-4DBF-B674-EDF6DB1E104A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42A3DB6-AE5D-4625-84FC-EB0425AF019C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DD9D2-22FF-45DD-B419-23117B3ED9DF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59BD7-D480-4F65-A05A-2176713D1798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E5858-B7AF-45A9-B48C-AC2852571632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960D-7B4E-4F5A-A76C-3308C151AE50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114A804-BE96-4979-A1EF-195B2B8374AA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DBD017A-4275-4341-80B2-17A63B5216A0}" type="datetime1">
              <a:rPr lang="pl-PL" smtClean="0"/>
              <a:pPr/>
              <a:t>2020-05-12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65A03EB-BA6F-4398-BA17-350C90F279F9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47664" y="5445224"/>
            <a:ext cx="6400800" cy="895344"/>
          </a:xfrm>
        </p:spPr>
        <p:txBody>
          <a:bodyPr>
            <a:normAutofit/>
          </a:bodyPr>
          <a:lstStyle/>
          <a:p>
            <a:pPr algn="l"/>
            <a:r>
              <a:rPr lang="pl-PL" sz="1400" b="0" u="sng" dirty="0" smtClean="0">
                <a:solidFill>
                  <a:schemeClr val="tx1"/>
                </a:solidFill>
              </a:rPr>
              <a:t>Opracowanie:</a:t>
            </a:r>
            <a:r>
              <a:rPr lang="pl-PL" sz="1400" b="0" dirty="0" smtClean="0">
                <a:solidFill>
                  <a:schemeClr val="tx1"/>
                </a:solidFill>
              </a:rPr>
              <a:t> </a:t>
            </a:r>
            <a:r>
              <a:rPr lang="pl-PL" sz="1400" dirty="0" smtClean="0">
                <a:solidFill>
                  <a:schemeClr val="tx1"/>
                </a:solidFill>
              </a:rPr>
              <a:t>Radosław </a:t>
            </a:r>
            <a:r>
              <a:rPr lang="pl-PL" sz="1400" dirty="0" smtClean="0">
                <a:solidFill>
                  <a:schemeClr val="tx1"/>
                </a:solidFill>
              </a:rPr>
              <a:t>Modzelewski</a:t>
            </a:r>
          </a:p>
          <a:p>
            <a:r>
              <a:rPr lang="pl-PL" sz="1400" b="0" i="1" dirty="0" smtClean="0">
                <a:solidFill>
                  <a:schemeClr val="tx1"/>
                </a:solidFill>
              </a:rPr>
              <a:t>Szkoła Podstawowa im. Danuty </a:t>
            </a:r>
            <a:r>
              <a:rPr lang="pl-PL" sz="1400" b="0" i="1" dirty="0" err="1" smtClean="0">
                <a:solidFill>
                  <a:schemeClr val="tx1"/>
                </a:solidFill>
              </a:rPr>
              <a:t>Siedzikówny</a:t>
            </a:r>
            <a:r>
              <a:rPr lang="pl-PL" sz="1400" b="0" i="1" dirty="0" smtClean="0">
                <a:solidFill>
                  <a:schemeClr val="tx1"/>
                </a:solidFill>
              </a:rPr>
              <a:t> „inki” w Jeleniewie</a:t>
            </a:r>
            <a:endParaRPr lang="pl-PL" sz="1400" b="0" i="1" dirty="0">
              <a:solidFill>
                <a:schemeClr val="tx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NATO jako filar polskiej polityki obronnej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3554" name="Picture 2" descr="Znalezione obrazy dla zapytania N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571744"/>
            <a:ext cx="3419464" cy="2564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GŁÓWNE ORGANY NATO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57158" y="1571612"/>
            <a:ext cx="8429684" cy="10001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KOMITET PLANOWANIA OBRONY</a:t>
            </a:r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85720" y="2786058"/>
            <a:ext cx="8501122" cy="3286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03300"/>
                </a:solidFill>
                <a:latin typeface="Bookman Old Style" pitchFamily="18" charset="0"/>
              </a:rPr>
              <a:t>Skład</a:t>
            </a: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: przedstawiciele państw członkowskich</a:t>
            </a:r>
          </a:p>
          <a:p>
            <a:pPr algn="just">
              <a:lnSpc>
                <a:spcPct val="150000"/>
              </a:lnSpc>
            </a:pPr>
            <a:r>
              <a:rPr lang="pl-PL" sz="2400" b="1" u="sng" dirty="0" smtClean="0">
                <a:solidFill>
                  <a:srgbClr val="003300"/>
                </a:solidFill>
                <a:latin typeface="Bookman Old Style" pitchFamily="18" charset="0"/>
              </a:rPr>
              <a:t>Kompetencje: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 Opracowywanie wytycznych dotyczących polityki wojskowej NATO;</a:t>
            </a:r>
          </a:p>
          <a:p>
            <a:pPr algn="just">
              <a:lnSpc>
                <a:spcPct val="150000"/>
              </a:lnSpc>
            </a:pPr>
            <a:endParaRPr lang="pl-PL" b="1" u="sng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GŁÓWNE ORGANY NATO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57158" y="1571612"/>
            <a:ext cx="8429684" cy="10001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GRUPA PLANOWANIA NUKLEARNEGO</a:t>
            </a:r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85720" y="2786058"/>
            <a:ext cx="8501122" cy="3286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To forum konsultacyjne w sprawach dotyczących broni jądrowej</a:t>
            </a:r>
          </a:p>
          <a:p>
            <a:pPr algn="just">
              <a:lnSpc>
                <a:spcPct val="150000"/>
              </a:lnSpc>
            </a:pPr>
            <a:endParaRPr lang="pl-PL" b="1" u="sng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GŁÓWNE ORGANY NATO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57158" y="1571612"/>
            <a:ext cx="8429684" cy="10001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SEKRETARZ GENERALNY</a:t>
            </a:r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85720" y="2786058"/>
            <a:ext cx="8501122" cy="3286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03300"/>
                </a:solidFill>
                <a:latin typeface="Bookman Old Style" pitchFamily="18" charset="0"/>
              </a:rPr>
              <a:t>Jest wybierany na </a:t>
            </a: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4 letnią kadencję.</a:t>
            </a:r>
          </a:p>
          <a:p>
            <a:pPr algn="just">
              <a:lnSpc>
                <a:spcPct val="150000"/>
              </a:lnSpc>
            </a:pPr>
            <a:r>
              <a:rPr lang="pl-PL" sz="2000" b="1" u="sng" dirty="0" smtClean="0">
                <a:solidFill>
                  <a:srgbClr val="003300"/>
                </a:solidFill>
                <a:latin typeface="Bookman Old Style" pitchFamily="18" charset="0"/>
              </a:rPr>
              <a:t>Kompetencje: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 Prowadzenie obrad najważniejszych organów NATO;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 Wykonywanie uchwał organów Paktu;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 Reprezentowanie Paktu na arenie międzynarodowej;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 Koordynowanie współpracy państw członkowskich</a:t>
            </a:r>
          </a:p>
          <a:p>
            <a:pPr algn="just">
              <a:lnSpc>
                <a:spcPct val="150000"/>
              </a:lnSpc>
            </a:pPr>
            <a:endParaRPr lang="pl-PL" b="1" u="sng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4643438" y="2143116"/>
            <a:ext cx="3484430" cy="3500430"/>
          </a:xfrm>
        </p:spPr>
        <p:txBody>
          <a:bodyPr/>
          <a:lstStyle/>
          <a:p>
            <a:pPr algn="ctr">
              <a:buNone/>
            </a:pPr>
            <a:r>
              <a:rPr lang="pl-PL" dirty="0" smtClean="0"/>
              <a:t>	Sekretarz Generalny NATO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JEANS</a:t>
            </a:r>
          </a:p>
          <a:p>
            <a:pPr algn="ctr">
              <a:buNone/>
            </a:pPr>
            <a:r>
              <a:rPr lang="pl-PL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STOLTENBERG</a:t>
            </a:r>
            <a:endParaRPr lang="pl-PL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Znalezione obrazy dla zapytania jens stoltenbe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3662370" cy="5291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Operacje pokojowe NATO</a:t>
            </a:r>
            <a:endParaRPr lang="pl-PL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27570" cy="4572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3200" b="1" dirty="0" smtClean="0">
                <a:solidFill>
                  <a:srgbClr val="FF0000"/>
                </a:solidFill>
                <a:latin typeface="Bookman Old Style" pitchFamily="18" charset="0"/>
              </a:rPr>
              <a:t>IFOR</a:t>
            </a:r>
            <a:r>
              <a:rPr lang="pl-PL" b="1" dirty="0" smtClean="0">
                <a:solidFill>
                  <a:srgbClr val="003300"/>
                </a:solidFill>
                <a:latin typeface="Bookman Old Style" pitchFamily="18" charset="0"/>
              </a:rPr>
              <a:t> – siły w Bośni i Hercegowinie – operacja prowadzona od 20 grudnia 1995 r. do 20 grudnia 1996 r. Jej celem była realizacja postanowień porozumienia pokojowego w sprawie Bośni i Hercegowiny</a:t>
            </a:r>
            <a:endParaRPr lang="pl-PL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28674" name="Picture 2" descr="Znalezione obrazy dla zapytania IF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71678"/>
            <a:ext cx="29337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27650" name="Picture 2" descr="Znalezione obrazy dla zapytania IF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786742" cy="51692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Operacje pokojowe NATO</a:t>
            </a:r>
            <a:endParaRPr lang="pl-PL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27570" cy="457200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3200" b="1" dirty="0" smtClean="0">
                <a:solidFill>
                  <a:srgbClr val="FF0000"/>
                </a:solidFill>
                <a:latin typeface="Bookman Old Style" pitchFamily="18" charset="0"/>
              </a:rPr>
              <a:t>SFOR</a:t>
            </a:r>
            <a:r>
              <a:rPr lang="pl-PL" b="1" dirty="0" smtClean="0">
                <a:solidFill>
                  <a:srgbClr val="003300"/>
                </a:solidFill>
                <a:latin typeface="Bookman Old Style" pitchFamily="18" charset="0"/>
              </a:rPr>
              <a:t> – siły w Bośni i Hercegowinie – misja prowadzona od 21 grudnia 1996 r. do 2 grudnia 2004 r. Jej celem było stabilizowanie pokoju i zapewnienie bezpieczeństwa Bośni i Hercegowiny</a:t>
            </a:r>
            <a:endParaRPr lang="pl-PL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29698" name="Picture 2" descr="Znalezione obrazy dla zapytania SF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85926"/>
            <a:ext cx="29337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30722" name="Picture 2" descr="Znalezione obrazy dla zapytania SF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714356"/>
            <a:ext cx="7581731" cy="49577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Operacje pokojowe NATO</a:t>
            </a:r>
            <a:endParaRPr lang="pl-PL" sz="4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627570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l-PL" sz="3200" b="1" dirty="0" smtClean="0">
                <a:solidFill>
                  <a:srgbClr val="FF0000"/>
                </a:solidFill>
                <a:latin typeface="Bookman Old Style" pitchFamily="18" charset="0"/>
              </a:rPr>
              <a:t>KFOR</a:t>
            </a:r>
            <a:r>
              <a:rPr lang="pl-PL" b="1" dirty="0" smtClean="0">
                <a:solidFill>
                  <a:srgbClr val="003300"/>
                </a:solidFill>
                <a:latin typeface="Bookman Old Style" pitchFamily="18" charset="0"/>
              </a:rPr>
              <a:t> – misja mająca na celu utrzymanie pokoju w Kosowie i zapewnienie warunków dla bezpiecznego powrotu uchodźców. Rozpoczęła się 12 czerwca 1999 r. </a:t>
            </a:r>
            <a:endParaRPr lang="pl-PL" b="1" dirty="0">
              <a:solidFill>
                <a:srgbClr val="003300"/>
              </a:solidFill>
              <a:latin typeface="Bookman Old Style" pitchFamily="18" charset="0"/>
            </a:endParaRPr>
          </a:p>
        </p:txBody>
      </p:sp>
      <p:pic>
        <p:nvPicPr>
          <p:cNvPr id="31746" name="Picture 2" descr="Znalezione obrazy dla zapytania KF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071678"/>
            <a:ext cx="2720844" cy="34766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32770" name="Picture 2" descr="Znalezione obrazy dla zapytania KF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0"/>
            <a:ext cx="7358114" cy="496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000099"/>
                </a:solidFill>
              </a:rPr>
              <a:t>Czym jest organizacja międzynarodowa?</a:t>
            </a:r>
            <a:endParaRPr lang="pl-PL" b="1" dirty="0">
              <a:solidFill>
                <a:srgbClr val="00009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pl-PL" dirty="0" smtClean="0"/>
              <a:t>	</a:t>
            </a:r>
            <a:r>
              <a:rPr lang="pl-PL" b="1" i="1" dirty="0" smtClean="0">
                <a:solidFill>
                  <a:srgbClr val="006600"/>
                </a:solidFill>
                <a:latin typeface="Bookman Old Style" pitchFamily="18" charset="0"/>
              </a:rPr>
              <a:t>To zrzeszenie państw, osób prawnych lub osób fizycznych pochodzących z różnych państw, powołane do realizacji celów określonych w statucie.</a:t>
            </a:r>
          </a:p>
          <a:p>
            <a:pPr algn="just">
              <a:lnSpc>
                <a:spcPct val="150000"/>
              </a:lnSpc>
              <a:buNone/>
            </a:pPr>
            <a:r>
              <a:rPr lang="pl-PL" b="1" u="sng" dirty="0" smtClean="0">
                <a:solidFill>
                  <a:srgbClr val="006600"/>
                </a:solidFill>
                <a:latin typeface="Bookman Old Style" pitchFamily="18" charset="0"/>
              </a:rPr>
              <a:t>Można je podzielić na:</a:t>
            </a:r>
          </a:p>
          <a:p>
            <a:pPr algn="just"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  <a:latin typeface="Bookman Old Style" pitchFamily="18" charset="0"/>
              </a:rPr>
              <a:t>Organizacje rządowe;</a:t>
            </a:r>
          </a:p>
          <a:p>
            <a:pPr algn="just"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  <a:latin typeface="Bookman Old Style" pitchFamily="18" charset="0"/>
              </a:rPr>
              <a:t>Organizacje pozarządowe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26626" name="Picture 2" descr="Znalezione obrazy dla zapytania za&amp;lstrok;o&amp;zdot;yciele na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3929066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SIŁY ZBROJNE NATO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sz="quarter" idx="1"/>
          </p:nvPr>
        </p:nvGraphicFramePr>
        <p:xfrm>
          <a:off x="428596" y="2643182"/>
          <a:ext cx="8504238" cy="2187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571472" y="2000240"/>
            <a:ext cx="8072494" cy="3214710"/>
            <a:chOff x="2491" y="486698"/>
            <a:chExt cx="3035448" cy="1214179"/>
          </a:xfrm>
        </p:grpSpPr>
        <p:sp>
          <p:nvSpPr>
            <p:cNvPr id="6" name="Pagon 5"/>
            <p:cNvSpPr/>
            <p:nvPr/>
          </p:nvSpPr>
          <p:spPr>
            <a:xfrm>
              <a:off x="2491" y="486698"/>
              <a:ext cx="3035448" cy="1214179"/>
            </a:xfrm>
            <a:prstGeom prst="chevron">
              <a:avLst/>
            </a:prstGeom>
            <a:solidFill>
              <a:schemeClr val="accent2">
                <a:lumMod val="60000"/>
                <a:lumOff val="40000"/>
              </a:schemeClr>
            </a:solidFill>
            <a:ln w="25400" cmpd="sng">
              <a:solidFill>
                <a:schemeClr val="tx1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432289" y="486698"/>
              <a:ext cx="2095265" cy="1214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 smtClean="0">
                  <a:solidFill>
                    <a:srgbClr val="FF0000"/>
                  </a:solidFill>
                </a:rPr>
                <a:t>Siły </a:t>
              </a:r>
            </a:p>
            <a:p>
              <a:pPr lvl="0" algn="ctr" defTabSz="8445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 smtClean="0">
                  <a:solidFill>
                    <a:srgbClr val="FF0000"/>
                  </a:solidFill>
                </a:rPr>
                <a:t>Reagowania - </a:t>
              </a:r>
              <a:r>
                <a:rPr lang="pl-PL" sz="2400" b="1" kern="1200" dirty="0" smtClean="0">
                  <a:solidFill>
                    <a:srgbClr val="000099"/>
                  </a:solidFill>
                </a:rPr>
                <a:t>jednostki wszystkich rodzajó</a:t>
              </a:r>
              <a:r>
                <a:rPr lang="pl-PL" sz="2400" b="1" dirty="0" smtClean="0">
                  <a:solidFill>
                    <a:srgbClr val="000099"/>
                  </a:solidFill>
                </a:rPr>
                <a:t>w wojsk utrzymywane w ciągłej gotowości bojowej. Około 50 brygad</a:t>
              </a:r>
              <a:endParaRPr lang="pl-PL" sz="2400" b="1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785786" y="2143116"/>
            <a:ext cx="7929618" cy="3357586"/>
            <a:chOff x="2734394" y="486698"/>
            <a:chExt cx="3035448" cy="1214179"/>
          </a:xfrm>
        </p:grpSpPr>
        <p:sp>
          <p:nvSpPr>
            <p:cNvPr id="6" name="Pagon 5"/>
            <p:cNvSpPr/>
            <p:nvPr/>
          </p:nvSpPr>
          <p:spPr>
            <a:xfrm>
              <a:off x="2734394" y="486698"/>
              <a:ext cx="3035448" cy="1214179"/>
            </a:xfrm>
            <a:prstGeom prst="chevron">
              <a:avLst/>
            </a:prstGeom>
            <a:solidFill>
              <a:srgbClr val="00B050"/>
            </a:solidFill>
            <a:ln w="25400">
              <a:solidFill>
                <a:schemeClr val="tx1"/>
              </a:solidFill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3226629" y="486698"/>
              <a:ext cx="1996286" cy="1214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 smtClean="0">
                  <a:solidFill>
                    <a:srgbClr val="FF0000"/>
                  </a:solidFill>
                </a:rPr>
                <a:t>Główne siły</a:t>
              </a:r>
            </a:p>
            <a:p>
              <a:pPr lvl="0" algn="ctr" defTabSz="8445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 smtClean="0">
                  <a:solidFill>
                    <a:srgbClr val="FF0000"/>
                  </a:solidFill>
                </a:rPr>
                <a:t>obrony  - </a:t>
              </a:r>
              <a:r>
                <a:rPr lang="pl-PL" sz="2400" b="1" kern="1200" dirty="0" smtClean="0">
                  <a:solidFill>
                    <a:schemeClr val="tx1"/>
                  </a:solidFill>
                </a:rPr>
                <a:t>jednostki narodowe i międzynarodowe w różnym stopniu gotowości bojowej. 7 korpusów złożonych z około 34 dywizji.</a:t>
              </a:r>
              <a:endParaRPr lang="pl-PL" sz="2400" b="1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642910" y="1571612"/>
            <a:ext cx="7572428" cy="3571900"/>
            <a:chOff x="5466298" y="486698"/>
            <a:chExt cx="3035448" cy="1214179"/>
          </a:xfrm>
        </p:grpSpPr>
        <p:sp>
          <p:nvSpPr>
            <p:cNvPr id="6" name="Pagon 5"/>
            <p:cNvSpPr/>
            <p:nvPr/>
          </p:nvSpPr>
          <p:spPr>
            <a:xfrm>
              <a:off x="5466298" y="486698"/>
              <a:ext cx="3035448" cy="1214179"/>
            </a:xfrm>
            <a:prstGeom prst="chevron">
              <a:avLst/>
            </a:prstGeom>
            <a:solidFill>
              <a:srgbClr val="00B0F0"/>
            </a:solidFill>
            <a:ln w="25400">
              <a:prstDash val="solid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agon 4"/>
            <p:cNvSpPr/>
            <p:nvPr/>
          </p:nvSpPr>
          <p:spPr>
            <a:xfrm>
              <a:off x="6073388" y="486698"/>
              <a:ext cx="1821269" cy="12141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010" tIns="25337" rIns="25337" bIns="25337" numCol="1" spcCol="1270" anchor="ctr" anchorCtr="0">
              <a:noAutofit/>
            </a:bodyPr>
            <a:lstStyle/>
            <a:p>
              <a:pPr lvl="0" algn="ctr" defTabSz="84455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b="1" kern="1200" dirty="0" smtClean="0">
                  <a:solidFill>
                    <a:srgbClr val="FF0000"/>
                  </a:solidFill>
                </a:rPr>
                <a:t>Siły wzmocnienia - </a:t>
              </a:r>
              <a:r>
                <a:rPr lang="pl-PL" sz="2400" b="1" kern="1200" dirty="0" smtClean="0">
                  <a:solidFill>
                    <a:schemeClr val="tx1"/>
                  </a:solidFill>
                </a:rPr>
                <a:t>jednostki w różnym stopniu gotowości bojowej. Głównie siły zbroje USA i Wielkiej Brytanii</a:t>
              </a:r>
              <a:endParaRPr lang="pl-PL" sz="2400" b="1" kern="12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Droga POLSKI do NATO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57158" y="1643050"/>
            <a:ext cx="5929354" cy="142876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1990 r. - </a:t>
            </a: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Polska i NATO nawiązują stosunki dyplomatyczne.</a:t>
            </a:r>
            <a:endParaRPr lang="pl-PL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143108" y="3286124"/>
            <a:ext cx="6429420" cy="250033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1991 r. – </a:t>
            </a: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Rada Północnoatlantycka przyjęła oświadczenie o partnerstwie z państwami Europy Środkowo - Wschodniej</a:t>
            </a:r>
            <a:endParaRPr lang="pl-PL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Droga POLSKI do NATO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285720" y="1357298"/>
            <a:ext cx="5929354" cy="157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1992 r. – </a:t>
            </a: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Polska propozycja utworzenia NATO bis (kraje Europy Środkowej).</a:t>
            </a:r>
            <a:endParaRPr lang="pl-PL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2428860" y="3071810"/>
            <a:ext cx="6429420" cy="185738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1994 r. – </a:t>
            </a: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W Polsce odbyły się pierwsze ćwiczenia z udziałem wojsk NATO</a:t>
            </a:r>
            <a:endParaRPr lang="pl-PL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Droga POLSKI do NATO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7" name="Prostokąt zaokrąglony 6"/>
          <p:cNvSpPr/>
          <p:nvPr/>
        </p:nvSpPr>
        <p:spPr>
          <a:xfrm>
            <a:off x="2357422" y="4071942"/>
            <a:ext cx="6429420" cy="1857388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1999r. – </a:t>
            </a: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Polska oficjalnie wstępuje do  NATO</a:t>
            </a:r>
            <a:endParaRPr lang="pl-PL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00034" y="1571612"/>
            <a:ext cx="5929354" cy="221457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Bookman Old Style" pitchFamily="18" charset="0"/>
              </a:rPr>
              <a:t>1997r. – </a:t>
            </a: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Polska otrzymuje zaproszenie do rozpoczęcia oficjalnych rozmów w sprawie przystąpienia do NATO</a:t>
            </a:r>
            <a:endParaRPr lang="pl-PL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85720" y="214290"/>
            <a:ext cx="8572560" cy="785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Funkcje organizacji międzynarodowych</a:t>
            </a:r>
            <a:endParaRPr lang="pl-PL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85720" y="1500174"/>
            <a:ext cx="4286280" cy="192882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u="sng" dirty="0" smtClean="0">
                <a:solidFill>
                  <a:srgbClr val="FF0000"/>
                </a:solidFill>
                <a:latin typeface="Bookman Old Style" pitchFamily="18" charset="0"/>
              </a:rPr>
              <a:t>FUNKCJA REGULACYJNA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</a:rPr>
              <a:t> – </a:t>
            </a: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polega na regulowaniu postępowania państw w stosunkach międzynarodowych przez tworzenie norm i wzorców.</a:t>
            </a:r>
            <a:endParaRPr lang="pl-PL" sz="20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572000" y="2714620"/>
            <a:ext cx="4286280" cy="2071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u="sng" dirty="0" smtClean="0">
                <a:solidFill>
                  <a:srgbClr val="006600"/>
                </a:solidFill>
                <a:latin typeface="Bookman Old Style" pitchFamily="18" charset="0"/>
              </a:rPr>
              <a:t>FUNKCJA OPERACYJNA</a:t>
            </a:r>
            <a:r>
              <a:rPr lang="pl-PL" sz="2000" b="1" dirty="0" smtClean="0">
                <a:solidFill>
                  <a:srgbClr val="006600"/>
                </a:solidFill>
                <a:latin typeface="Bookman Old Style" pitchFamily="18" charset="0"/>
              </a:rPr>
              <a:t>– </a:t>
            </a: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polega na bezpośrednim świadczeniu przez organizacje usług za pomocą własnych organów i środków, którymi dysponują</a:t>
            </a:r>
            <a:endParaRPr lang="pl-PL" sz="20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57158" y="4214818"/>
            <a:ext cx="4286280" cy="20002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u="sng" dirty="0" smtClean="0">
                <a:solidFill>
                  <a:srgbClr val="FF0000"/>
                </a:solidFill>
                <a:latin typeface="Bookman Old Style" pitchFamily="18" charset="0"/>
              </a:rPr>
              <a:t>FUNKCJA KONTROLNA</a:t>
            </a:r>
            <a:r>
              <a:rPr lang="pl-PL" sz="2000" b="1" dirty="0" smtClean="0">
                <a:solidFill>
                  <a:srgbClr val="FF0000"/>
                </a:solidFill>
                <a:latin typeface="Bookman Old Style" pitchFamily="18" charset="0"/>
              </a:rPr>
              <a:t> – </a:t>
            </a: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polega na kontrolowaniu postępowania państw i ustalaniu, czy jest ono zgodne z przyjętymi zobowiązaniami.</a:t>
            </a:r>
            <a:endParaRPr lang="pl-PL" sz="2000" b="1" u="sng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Geneza powołania NATO</a:t>
            </a:r>
            <a:endParaRPr lang="pl-PL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pl-PL" b="1" dirty="0" smtClean="0">
                <a:solidFill>
                  <a:srgbClr val="000099"/>
                </a:solidFill>
              </a:rPr>
              <a:t> </a:t>
            </a:r>
            <a:r>
              <a:rPr lang="pl-PL" b="1" dirty="0" smtClean="0">
                <a:solidFill>
                  <a:srgbClr val="006600"/>
                </a:solidFill>
              </a:rPr>
              <a:t>4 kwietnia 1949 r. </a:t>
            </a:r>
            <a:r>
              <a:rPr lang="pl-PL" b="1" dirty="0" smtClean="0">
                <a:solidFill>
                  <a:srgbClr val="000099"/>
                </a:solidFill>
              </a:rPr>
              <a:t>w Waszyngtonie </a:t>
            </a:r>
            <a:r>
              <a:rPr lang="pl-PL" b="1" dirty="0" smtClean="0">
                <a:solidFill>
                  <a:srgbClr val="006600"/>
                </a:solidFill>
              </a:rPr>
              <a:t>10 państw Europy</a:t>
            </a:r>
            <a:r>
              <a:rPr lang="pl-PL" b="1" dirty="0" smtClean="0">
                <a:solidFill>
                  <a:srgbClr val="000099"/>
                </a:solidFill>
              </a:rPr>
              <a:t> Zachodniej oraz </a:t>
            </a:r>
            <a:r>
              <a:rPr lang="pl-PL" b="1" dirty="0" smtClean="0">
                <a:solidFill>
                  <a:srgbClr val="006600"/>
                </a:solidFill>
              </a:rPr>
              <a:t>Kanada</a:t>
            </a:r>
            <a:r>
              <a:rPr lang="pl-PL" b="1" dirty="0" smtClean="0">
                <a:solidFill>
                  <a:srgbClr val="000099"/>
                </a:solidFill>
              </a:rPr>
              <a:t>  i </a:t>
            </a:r>
            <a:r>
              <a:rPr lang="pl-PL" b="1" dirty="0" smtClean="0">
                <a:solidFill>
                  <a:srgbClr val="006600"/>
                </a:solidFill>
              </a:rPr>
              <a:t>Stany</a:t>
            </a:r>
            <a:r>
              <a:rPr lang="pl-PL" b="1" dirty="0" smtClean="0">
                <a:solidFill>
                  <a:srgbClr val="000099"/>
                </a:solidFill>
              </a:rPr>
              <a:t> </a:t>
            </a:r>
            <a:r>
              <a:rPr lang="pl-PL" b="1" dirty="0" smtClean="0">
                <a:solidFill>
                  <a:srgbClr val="006600"/>
                </a:solidFill>
              </a:rPr>
              <a:t>Zjednoczone</a:t>
            </a:r>
            <a:r>
              <a:rPr lang="pl-PL" b="1" dirty="0" smtClean="0">
                <a:solidFill>
                  <a:srgbClr val="000099"/>
                </a:solidFill>
              </a:rPr>
              <a:t> podpisały Traktat Północnoatlantycki</a:t>
            </a:r>
            <a:endParaRPr lang="pl-PL" b="1" dirty="0">
              <a:solidFill>
                <a:srgbClr val="000099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214282" y="4357694"/>
            <a:ext cx="4714908" cy="164307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chemeClr val="tx1"/>
                </a:solidFill>
              </a:rPr>
              <a:t>Siedziba: </a:t>
            </a:r>
            <a:r>
              <a:rPr lang="pl-PL" sz="2000" b="1" dirty="0" smtClean="0">
                <a:solidFill>
                  <a:srgbClr val="FF0000"/>
                </a:solidFill>
              </a:rPr>
              <a:t>BRUKSELA</a:t>
            </a:r>
          </a:p>
          <a:p>
            <a:pPr>
              <a:lnSpc>
                <a:spcPct val="150000"/>
              </a:lnSpc>
            </a:pPr>
            <a:r>
              <a:rPr lang="pl-PL" sz="2000" b="1" dirty="0" smtClean="0">
                <a:solidFill>
                  <a:schemeClr val="tx1"/>
                </a:solidFill>
              </a:rPr>
              <a:t>Liczba państw członkowskich: </a:t>
            </a:r>
            <a:r>
              <a:rPr lang="pl-PL" sz="2000" b="1" dirty="0" smtClean="0">
                <a:solidFill>
                  <a:srgbClr val="FF0000"/>
                </a:solidFill>
              </a:rPr>
              <a:t>28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ROZSZERZANIE NATO</a:t>
            </a:r>
            <a:endParaRPr lang="pl-P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56528" cy="475947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pl-PL" sz="3100" b="1" dirty="0" smtClean="0">
                <a:solidFill>
                  <a:srgbClr val="FF0000"/>
                </a:solidFill>
              </a:rPr>
              <a:t>1949 r. </a:t>
            </a:r>
            <a:r>
              <a:rPr lang="pl-PL" b="1" dirty="0" smtClean="0"/>
              <a:t>– Belgia, Dania, Francja, Holandia, Islandia, Norwegia,    Luksemburg, Portugalia, Wielka Brytania, Włochy, Kanada, USA</a:t>
            </a:r>
          </a:p>
          <a:p>
            <a:pPr>
              <a:lnSpc>
                <a:spcPct val="150000"/>
              </a:lnSpc>
            </a:pPr>
            <a:r>
              <a:rPr lang="pl-PL" sz="3100" b="1" dirty="0" smtClean="0">
                <a:solidFill>
                  <a:srgbClr val="FF0000"/>
                </a:solidFill>
              </a:rPr>
              <a:t>1952 r. </a:t>
            </a:r>
            <a:r>
              <a:rPr lang="pl-PL" b="1" dirty="0" smtClean="0"/>
              <a:t>– Grecja, Turcja</a:t>
            </a:r>
          </a:p>
          <a:p>
            <a:pPr>
              <a:lnSpc>
                <a:spcPct val="150000"/>
              </a:lnSpc>
            </a:pPr>
            <a:r>
              <a:rPr lang="pl-PL" sz="3100" b="1" dirty="0" smtClean="0">
                <a:solidFill>
                  <a:srgbClr val="FF0000"/>
                </a:solidFill>
              </a:rPr>
              <a:t>1955 r. </a:t>
            </a:r>
            <a:r>
              <a:rPr lang="pl-PL" b="1" dirty="0" smtClean="0"/>
              <a:t>– RFN</a:t>
            </a:r>
          </a:p>
          <a:p>
            <a:pPr>
              <a:lnSpc>
                <a:spcPct val="150000"/>
              </a:lnSpc>
            </a:pPr>
            <a:r>
              <a:rPr lang="pl-PL" sz="3100" b="1" dirty="0" smtClean="0">
                <a:solidFill>
                  <a:srgbClr val="FF0000"/>
                </a:solidFill>
              </a:rPr>
              <a:t>1982 r. </a:t>
            </a:r>
            <a:r>
              <a:rPr lang="pl-PL" b="1" dirty="0" smtClean="0"/>
              <a:t>– Hiszpania</a:t>
            </a:r>
          </a:p>
          <a:p>
            <a:pPr>
              <a:lnSpc>
                <a:spcPct val="150000"/>
              </a:lnSpc>
            </a:pPr>
            <a:r>
              <a:rPr lang="pl-PL" sz="3100" b="1" dirty="0" smtClean="0">
                <a:solidFill>
                  <a:srgbClr val="FF0000"/>
                </a:solidFill>
              </a:rPr>
              <a:t>1999 r. </a:t>
            </a:r>
            <a:r>
              <a:rPr lang="pl-PL" b="1" dirty="0" smtClean="0"/>
              <a:t>– Czachy, Polska, Węgry</a:t>
            </a:r>
          </a:p>
          <a:p>
            <a:pPr>
              <a:lnSpc>
                <a:spcPct val="150000"/>
              </a:lnSpc>
            </a:pPr>
            <a:r>
              <a:rPr lang="pl-PL" sz="3100" b="1" dirty="0" smtClean="0">
                <a:solidFill>
                  <a:srgbClr val="FF0000"/>
                </a:solidFill>
              </a:rPr>
              <a:t>2004 r. </a:t>
            </a:r>
            <a:r>
              <a:rPr lang="pl-PL" b="1" dirty="0" smtClean="0"/>
              <a:t>– Bułgaria, Estonia, Litwa, Łotwa, Rumunia</a:t>
            </a:r>
          </a:p>
          <a:p>
            <a:pPr>
              <a:lnSpc>
                <a:spcPct val="150000"/>
              </a:lnSpc>
              <a:buNone/>
            </a:pPr>
            <a:r>
              <a:rPr lang="pl-PL" b="1" dirty="0" smtClean="0"/>
              <a:t>		          Słowacja, Słowenia</a:t>
            </a:r>
          </a:p>
          <a:p>
            <a:pPr>
              <a:lnSpc>
                <a:spcPct val="150000"/>
              </a:lnSpc>
            </a:pPr>
            <a:r>
              <a:rPr lang="pl-PL" sz="3400" b="1" dirty="0" smtClean="0">
                <a:solidFill>
                  <a:srgbClr val="FF0000"/>
                </a:solidFill>
              </a:rPr>
              <a:t>2009 r. </a:t>
            </a:r>
            <a:r>
              <a:rPr lang="pl-PL" b="1" dirty="0" smtClean="0"/>
              <a:t>-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b="1" dirty="0" smtClean="0"/>
              <a:t>Albania, Chorwacja</a:t>
            </a:r>
            <a:endParaRPr lang="pl-P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Cele i zadania NATO</a:t>
            </a:r>
            <a:endParaRPr lang="pl-PL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 algn="just">
              <a:lnSpc>
                <a:spcPct val="150000"/>
              </a:lnSpc>
              <a:buNone/>
            </a:pPr>
            <a:r>
              <a:rPr lang="pl-PL" b="1" i="1" dirty="0" smtClean="0">
                <a:solidFill>
                  <a:srgbClr val="006600"/>
                </a:solidFill>
                <a:latin typeface="Bookman Old Style" pitchFamily="18" charset="0"/>
              </a:rPr>
              <a:t>	Celem powołania do życia </a:t>
            </a:r>
            <a:r>
              <a:rPr lang="pl-PL" b="1" dirty="0" smtClean="0">
                <a:solidFill>
                  <a:srgbClr val="FF0000"/>
                </a:solidFill>
                <a:latin typeface="Bookman Old Style" pitchFamily="18" charset="0"/>
              </a:rPr>
              <a:t>NATO była obawa przez militarnym zagrożeniem ze strony ZSRR, później stała się ona przeciwwagą dla wschodniego bloku militarnego – Układu Warszawskiego. </a:t>
            </a:r>
            <a:endParaRPr lang="pl-PL" b="1" i="1" dirty="0">
              <a:solidFill>
                <a:srgbClr val="0066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1" dirty="0" smtClean="0">
                <a:solidFill>
                  <a:srgbClr val="000099"/>
                </a:solidFill>
                <a:latin typeface="Bookman Old Style" pitchFamily="18" charset="0"/>
              </a:rPr>
              <a:t>Zadania NATO:</a:t>
            </a:r>
            <a:endParaRPr lang="pl-PL" b="1" i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l-PL" b="1" dirty="0" smtClean="0">
                <a:latin typeface="Bookman Old Style" pitchFamily="18" charset="0"/>
              </a:rPr>
              <a:t>Współpraca i rozwijanie przyjaznych stosunków międzynarodowych;</a:t>
            </a:r>
          </a:p>
          <a:p>
            <a:pPr algn="just"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  <a:latin typeface="Bookman Old Style" pitchFamily="18" charset="0"/>
              </a:rPr>
              <a:t>Rozwiązywanie sporów międzynarodowych metodami pokojowymi;</a:t>
            </a:r>
          </a:p>
          <a:p>
            <a:pPr algn="just">
              <a:lnSpc>
                <a:spcPct val="150000"/>
              </a:lnSpc>
            </a:pPr>
            <a:r>
              <a:rPr lang="pl-PL" b="1" dirty="0" smtClean="0">
                <a:latin typeface="Bookman Old Style" pitchFamily="18" charset="0"/>
              </a:rPr>
              <a:t>Wzajemna pomoc, w tym wojskowa, w razie napaści na którekolwiek z państw członkowskich;</a:t>
            </a:r>
          </a:p>
          <a:p>
            <a:pPr algn="just">
              <a:lnSpc>
                <a:spcPct val="150000"/>
              </a:lnSpc>
            </a:pPr>
            <a:r>
              <a:rPr lang="pl-PL" b="1" dirty="0" smtClean="0">
                <a:solidFill>
                  <a:srgbClr val="C00000"/>
                </a:solidFill>
                <a:latin typeface="Bookman Old Style" pitchFamily="18" charset="0"/>
              </a:rPr>
              <a:t>Wzmacnianie potencjału obronnego państw członkowskich;</a:t>
            </a:r>
          </a:p>
          <a:p>
            <a:pPr algn="just">
              <a:lnSpc>
                <a:spcPct val="150000"/>
              </a:lnSpc>
            </a:pPr>
            <a:r>
              <a:rPr lang="pl-PL" b="1" dirty="0" smtClean="0">
                <a:latin typeface="Bookman Old Style" pitchFamily="18" charset="0"/>
              </a:rPr>
              <a:t>Koordynacja polityki wojskowej i obronnej państw członkowskich.</a:t>
            </a:r>
            <a:endParaRPr lang="pl-PL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GŁÓWNE ORGANY NATO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57158" y="1571612"/>
            <a:ext cx="8429684" cy="10001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RADA PÓŁNOCNOATLANTYCKA</a:t>
            </a:r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85720" y="2786058"/>
            <a:ext cx="8501122" cy="3286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03300"/>
                </a:solidFill>
                <a:latin typeface="Bookman Old Style" pitchFamily="18" charset="0"/>
              </a:rPr>
              <a:t>Skład</a:t>
            </a: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: przedstawiciele państw członkowskich + Sekretarz Generalny</a:t>
            </a:r>
          </a:p>
          <a:p>
            <a:pPr algn="just">
              <a:lnSpc>
                <a:spcPct val="150000"/>
              </a:lnSpc>
            </a:pPr>
            <a:r>
              <a:rPr lang="pl-PL" sz="2000" b="1" dirty="0" smtClean="0">
                <a:solidFill>
                  <a:srgbClr val="003300"/>
                </a:solidFill>
                <a:latin typeface="Bookman Old Style" pitchFamily="18" charset="0"/>
              </a:rPr>
              <a:t>Obrady: </a:t>
            </a: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dwa razy w tygodniu</a:t>
            </a:r>
          </a:p>
          <a:p>
            <a:pPr algn="just">
              <a:lnSpc>
                <a:spcPct val="150000"/>
              </a:lnSpc>
            </a:pPr>
            <a:r>
              <a:rPr lang="pl-PL" sz="2000" b="1" u="sng" dirty="0" smtClean="0">
                <a:solidFill>
                  <a:srgbClr val="003300"/>
                </a:solidFill>
                <a:latin typeface="Bookman Old Style" pitchFamily="18" charset="0"/>
              </a:rPr>
              <a:t>Kompetencje: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 Podejmowanie najważniejszych decyzji dotyczących sojuszu;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000" b="1" dirty="0" smtClean="0">
                <a:solidFill>
                  <a:srgbClr val="000099"/>
                </a:solidFill>
                <a:latin typeface="Bookman Old Style" pitchFamily="18" charset="0"/>
              </a:rPr>
              <a:t> Wyznaczanie dyrektyw dla władz wojskowych</a:t>
            </a:r>
          </a:p>
          <a:p>
            <a:pPr algn="just">
              <a:lnSpc>
                <a:spcPct val="150000"/>
              </a:lnSpc>
            </a:pPr>
            <a:endParaRPr lang="pl-PL" b="1" u="sng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GŁÓWNE ORGANY NATO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Mgr Radosław Modzelewski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sp>
        <p:nvSpPr>
          <p:cNvPr id="5" name="Prostokąt zaokrąglony 4"/>
          <p:cNvSpPr/>
          <p:nvPr/>
        </p:nvSpPr>
        <p:spPr>
          <a:xfrm>
            <a:off x="357158" y="1571612"/>
            <a:ext cx="8429684" cy="100013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KOMITET WOJSKOWY </a:t>
            </a:r>
            <a:endParaRPr lang="pl-PL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85720" y="2786058"/>
            <a:ext cx="8501122" cy="32861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pl-PL" sz="2400" b="1" dirty="0" smtClean="0">
                <a:solidFill>
                  <a:srgbClr val="003300"/>
                </a:solidFill>
                <a:latin typeface="Bookman Old Style" pitchFamily="18" charset="0"/>
              </a:rPr>
              <a:t>Skład</a:t>
            </a: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: szefowie państw członkowskich</a:t>
            </a:r>
          </a:p>
          <a:p>
            <a:pPr algn="just">
              <a:lnSpc>
                <a:spcPct val="150000"/>
              </a:lnSpc>
            </a:pPr>
            <a:r>
              <a:rPr lang="pl-PL" sz="2400" b="1" u="sng" dirty="0" smtClean="0">
                <a:solidFill>
                  <a:srgbClr val="003300"/>
                </a:solidFill>
                <a:latin typeface="Bookman Old Style" pitchFamily="18" charset="0"/>
              </a:rPr>
              <a:t>Kompetencje: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l-PL" sz="2400" b="1" dirty="0" smtClean="0">
                <a:solidFill>
                  <a:srgbClr val="000099"/>
                </a:solidFill>
                <a:latin typeface="Bookman Old Style" pitchFamily="18" charset="0"/>
              </a:rPr>
              <a:t> Koordynacja działań Paktu w kwestiach wojskowych;</a:t>
            </a:r>
          </a:p>
          <a:p>
            <a:pPr algn="just">
              <a:lnSpc>
                <a:spcPct val="150000"/>
              </a:lnSpc>
            </a:pPr>
            <a:endParaRPr lang="pl-PL" sz="2000" b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</a:pPr>
            <a:endParaRPr lang="pl-PL" b="1" u="sng" dirty="0">
              <a:solidFill>
                <a:srgbClr val="0000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110</TotalTime>
  <Words>693</Words>
  <Application>Microsoft Office PowerPoint</Application>
  <PresentationFormat>Pokaz na ekranie (4:3)</PresentationFormat>
  <Paragraphs>115</Paragraphs>
  <Slides>26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Miejski</vt:lpstr>
      <vt:lpstr>NATO jako filar polskiej polityki obronnej</vt:lpstr>
      <vt:lpstr>Czym jest organizacja międzynarodowa?</vt:lpstr>
      <vt:lpstr>Slajd 3</vt:lpstr>
      <vt:lpstr>Geneza powołania NATO</vt:lpstr>
      <vt:lpstr>ROZSZERZANIE NATO</vt:lpstr>
      <vt:lpstr>Cele i zadania NATO</vt:lpstr>
      <vt:lpstr>Zadania NATO:</vt:lpstr>
      <vt:lpstr>GŁÓWNE ORGANY NATO</vt:lpstr>
      <vt:lpstr>GŁÓWNE ORGANY NATO</vt:lpstr>
      <vt:lpstr>GŁÓWNE ORGANY NATO</vt:lpstr>
      <vt:lpstr>GŁÓWNE ORGANY NATO</vt:lpstr>
      <vt:lpstr>GŁÓWNE ORGANY NATO</vt:lpstr>
      <vt:lpstr>Slajd 13</vt:lpstr>
      <vt:lpstr>Operacje pokojowe NATO</vt:lpstr>
      <vt:lpstr>Slajd 15</vt:lpstr>
      <vt:lpstr>Operacje pokojowe NATO</vt:lpstr>
      <vt:lpstr>Slajd 17</vt:lpstr>
      <vt:lpstr>Operacje pokojowe NATO</vt:lpstr>
      <vt:lpstr>Slajd 19</vt:lpstr>
      <vt:lpstr>SIŁY ZBROJNE NATO</vt:lpstr>
      <vt:lpstr>Slajd 21</vt:lpstr>
      <vt:lpstr>Slajd 22</vt:lpstr>
      <vt:lpstr>Slajd 23</vt:lpstr>
      <vt:lpstr>Droga POLSKI do NATO</vt:lpstr>
      <vt:lpstr>Droga POLSKI do NATO</vt:lpstr>
      <vt:lpstr>Droga POLSKI do NATO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 jako filar polskiej polityki obronnej</dc:title>
  <dc:creator>Radosław</dc:creator>
  <cp:lastModifiedBy>Radosław</cp:lastModifiedBy>
  <cp:revision>16</cp:revision>
  <dcterms:created xsi:type="dcterms:W3CDTF">2016-08-26T02:46:36Z</dcterms:created>
  <dcterms:modified xsi:type="dcterms:W3CDTF">2020-05-12T12:53:59Z</dcterms:modified>
</cp:coreProperties>
</file>