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7" r:id="rId9"/>
    <p:sldId id="268" r:id="rId10"/>
    <p:sldId id="269" r:id="rId11"/>
    <p:sldId id="270" r:id="rId12"/>
    <p:sldId id="271" r:id="rId13"/>
    <p:sldId id="264" r:id="rId14"/>
    <p:sldId id="265" r:id="rId15"/>
    <p:sldId id="266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F267-6A6F-44E7-9C34-9106F1097C41}" type="datetimeFigureOut">
              <a:rPr lang="pl-PL" smtClean="0"/>
              <a:pPr/>
              <a:t>2020-03-12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StronaGłów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 descr="DzieciUcząRodzic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6858000" cy="6858000"/>
          </a:xfrm>
          <a:prstGeom prst="rect">
            <a:avLst/>
          </a:prstGeom>
        </p:spPr>
      </p:pic>
      <p:pic>
        <p:nvPicPr>
          <p:cNvPr id="5" name="Obraz 4" descr="CRL-logo-białe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778419" cy="997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cs typeface="Times New Roman" pitchFamily="18" charset="0"/>
              </a:rPr>
              <a:t>Znaki zakazu - przykłady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57158" y="2643182"/>
            <a:ext cx="2071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Zakaz ruchu pieszych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bg1"/>
                </a:solidFill>
              </a:rPr>
              <a:t>Oznacza zakaz ruchu pieszych po tej stronie drogi, po której znak jest umieszczony.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708695" y="214290"/>
            <a:ext cx="3252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STOP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bg1"/>
                </a:solidFill>
              </a:rPr>
              <a:t>Oznacza: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1. zakaz wjazdu na skrzyżowanie bez zatrzymania się.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2. obowiązek ustąpienia pierwszeństwa kierującym poruszającym się tą drogą.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286512" y="2643182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Zakaz wjazdu rowerów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Oznacza zakaz ruchu rowerów na jezdni i poboczu.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b="1" dirty="0" smtClean="0"/>
          </a:p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 descr="Poland_road_sign_B-20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357430"/>
            <a:ext cx="2444626" cy="2444626"/>
          </a:xfrm>
          <a:prstGeom prst="rect">
            <a:avLst/>
          </a:prstGeom>
        </p:spPr>
      </p:pic>
      <p:pic>
        <p:nvPicPr>
          <p:cNvPr id="10" name="Obraz 9" descr="Znak_B-9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52"/>
            <a:ext cx="2444626" cy="2444626"/>
          </a:xfrm>
          <a:prstGeom prst="rect">
            <a:avLst/>
          </a:prstGeom>
        </p:spPr>
      </p:pic>
      <p:pic>
        <p:nvPicPr>
          <p:cNvPr id="11" name="Obraz 10" descr="Znak_B-41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444626" cy="2444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cs typeface="Times New Roman" pitchFamily="18" charset="0"/>
              </a:rPr>
              <a:t>Znaki nakazu - przykłady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57158" y="2643182"/>
            <a:ext cx="238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Droga dla rowerów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Oznacza drogę przeznaczoną dla kierujących rowerami jednośladowymi, którzy są obowiązani do korzystania z tej drogi.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708695" y="214290"/>
            <a:ext cx="3252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Nakaz jazdy prosto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bg1"/>
                </a:solidFill>
              </a:rPr>
              <a:t>Zobowiązuje kierującego do jazdy prosto; znak ten może być umieszczony na przedłużeniu osi drogi (jezdni) lub na samej jezdni..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286512" y="2643182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Droga dla pieszych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bg1"/>
                </a:solidFill>
              </a:rPr>
              <a:t>Oznacza drogę lub jej część przeznaczoną dla pieszych, którzy są obowiązani z niej korzystać.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b="1" dirty="0" smtClean="0"/>
          </a:p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2" name="Obraz 11" descr="1024px-Znak_C-5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428868"/>
            <a:ext cx="2388665" cy="2388665"/>
          </a:xfrm>
          <a:prstGeom prst="rect">
            <a:avLst/>
          </a:prstGeom>
        </p:spPr>
      </p:pic>
      <p:pic>
        <p:nvPicPr>
          <p:cNvPr id="13" name="Obraz 12" descr="1024px-Znak_C-16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42852"/>
            <a:ext cx="2388665" cy="2388665"/>
          </a:xfrm>
          <a:prstGeom prst="rect">
            <a:avLst/>
          </a:prstGeom>
        </p:spPr>
      </p:pic>
      <p:pic>
        <p:nvPicPr>
          <p:cNvPr id="14" name="Obraz 13" descr="Znak_C-13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388665" cy="238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cs typeface="Times New Roman" pitchFamily="18" charset="0"/>
              </a:rPr>
              <a:t>Znaki informacyjne - przykłady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42844" y="2643182"/>
            <a:ext cx="2386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Przejazd dla rowerów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Oznacza miejsce przeznaczone do przejeżdżania rowerzystów w poprzek drogi.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571736" y="21429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Przejście dla pieszych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bg1"/>
                </a:solidFill>
              </a:rPr>
              <a:t>Oznacza miejsce przeznaczone do przechodzenia pieszych w poprzek drogi. Kierujący pojazdem zbliżający się do miejsca oznaczonego znakiem jest obowiązany zmniejszyć prędkość tak, aby nie narazić na niebezpieczeństwo pieszych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286512" y="2643182"/>
            <a:ext cx="2627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Przejście dla pieszych i przejazd dla rowerzystów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Oznacza miejsce przeznaczone do przechodzenia pieszych i przejeżdżania rowerzystów w poprzek drogi.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b="1" dirty="0" smtClean="0"/>
          </a:p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 descr="1024px-Znak_D-6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556432"/>
            <a:ext cx="2301328" cy="2301328"/>
          </a:xfrm>
          <a:prstGeom prst="rect">
            <a:avLst/>
          </a:prstGeom>
        </p:spPr>
      </p:pic>
      <p:pic>
        <p:nvPicPr>
          <p:cNvPr id="10" name="Obraz 9" descr="1024px-Znak_D-6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301328" cy="2301328"/>
          </a:xfrm>
          <a:prstGeom prst="rect">
            <a:avLst/>
          </a:prstGeom>
        </p:spPr>
      </p:pic>
      <p:pic>
        <p:nvPicPr>
          <p:cNvPr id="11" name="Obraz 10" descr="1024px-Znak_D-6b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390" y="214290"/>
            <a:ext cx="2301328" cy="230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Odblaski wielkie znaczenie mają, o moje bezpieczeństwo dbają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3929058" y="-71462"/>
            <a:ext cx="5009496" cy="4929222"/>
          </a:xfrm>
        </p:spPr>
        <p:txBody>
          <a:bodyPr>
            <a:noAutofit/>
          </a:bodyPr>
          <a:lstStyle/>
          <a:p>
            <a:pPr algn="ctr"/>
            <a:r>
              <a:rPr lang="pl-PL" sz="1300" b="0" dirty="0">
                <a:solidFill>
                  <a:schemeClr val="bg1"/>
                </a:solidFill>
              </a:rPr>
              <a:t>Tego ponurego ranka Leoś założył ciemny płaszczyk przeciwdeszczowy i granatowe kalosze z dinozaurami. Był zły, że mama wciąż traktuje go jak małe dziecko, a ma 6 lat – to przecież dużo – myślał.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</a:rPr>
              <a:t>- Mamo, naprawdę nie mogę pójść do szkoły sam? Dobrze wiem, że tam gdzie nie ma chodnika mam iść lewą stroną drogi.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</a:rPr>
              <a:t>- Leosiu, jesteś jeszcze za mały. Zobacz – mimo, że jest już dzień, nadal jest ciemno i pada deszcz. Jest niebezpiecznie! </a:t>
            </a:r>
          </a:p>
          <a:p>
            <a:pPr algn="ctr"/>
            <a:r>
              <a:rPr lang="pl-PL" sz="1300" b="0" dirty="0">
                <a:solidFill>
                  <a:schemeClr val="bg1"/>
                </a:solidFill>
              </a:rPr>
              <a:t>Mama ubrała szary płaszcz, zabrała wielki czarny parasol i ruszyli w drogę. Mama tłumaczyła, że jego bezpieczeństwo jest najważniejsze. To nie brak zaufania, lecz troska o jego zdrowie. Nagle… Dźwięk klaksonu, pisk opon, ochlapane ubranie wodą z wielkiej kałuży – w ostatniej chwili auto ominęło Leosia i jego mamę. 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</a:rPr>
              <a:t>- Zapomnieliśmy o odblaskach! – woła przerażona mama. 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</a:rPr>
              <a:t>- Mamo, miałaś rację. Jest zbyt niebezpiecznie nawet dla dorosłych. Dziękuję, że dziś idziesz ze mną do szkoły - pocieszył mamę Leoś.</a:t>
            </a:r>
          </a:p>
          <a:p>
            <a:pPr algn="ctr"/>
            <a:r>
              <a:rPr lang="pl-PL" sz="1300" b="0" dirty="0">
                <a:solidFill>
                  <a:schemeClr val="bg1"/>
                </a:solidFill>
              </a:rPr>
              <a:t>Resztę drogi do szkoły chłopiec mocno trzymał mamę za rękę i zrozumiał, że bezpieczeństwo nie zależy od wieku człowieka. Bezpieczeństwo to przestrzeganie zasad, dbanie o to, by zawsze być widocznym na drodze. Gdy weszli do szkoły Leoś od razu opowiedział koleżankom i kolegom o całym zdarzeniu i ogłosił: </a:t>
            </a:r>
          </a:p>
          <a:p>
            <a:pPr algn="ctr"/>
            <a:r>
              <a:rPr lang="pl-PL" sz="1300" dirty="0">
                <a:solidFill>
                  <a:schemeClr val="bg1"/>
                </a:solidFill>
              </a:rPr>
              <a:t>OD DZIŚ KAŻDY Z NAS NOSI ODBLASKI BO DZIĘKI NIM JESTEŚMY BEZPIECZNI W DRODZE! </a:t>
            </a:r>
          </a:p>
        </p:txBody>
      </p:sp>
      <p:pic>
        <p:nvPicPr>
          <p:cNvPr id="5" name="Obraz 4" descr="Odbla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2995675" cy="4382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Słucham nauczycieli – jestem bezpieczny</a:t>
            </a:r>
            <a:endParaRPr lang="pl-PL" b="1" dirty="0">
              <a:cs typeface="Times New Roman" pitchFamily="18" charset="0"/>
            </a:endParaRPr>
          </a:p>
        </p:txBody>
      </p:sp>
      <p:pic>
        <p:nvPicPr>
          <p:cNvPr id="8" name="Obraz 7" descr="SłuchajNauczyciel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7364"/>
            <a:ext cx="9144000" cy="6858000"/>
          </a:xfrm>
          <a:prstGeom prst="rect">
            <a:avLst/>
          </a:prstGeom>
        </p:spPr>
      </p:pic>
      <p:sp>
        <p:nvSpPr>
          <p:cNvPr id="9" name="Objaśnienie prostokątne zaokrąglone 8"/>
          <p:cNvSpPr/>
          <p:nvPr/>
        </p:nvSpPr>
        <p:spPr>
          <a:xfrm>
            <a:off x="3643306" y="357166"/>
            <a:ext cx="4786346" cy="2071702"/>
          </a:xfrm>
          <a:prstGeom prst="wedgeRoundRectCallout">
            <a:avLst>
              <a:gd name="adj1" fmla="val 1334"/>
              <a:gd name="adj2" fmla="val 87268"/>
              <a:gd name="adj3" fmla="val 16667"/>
            </a:avLst>
          </a:prstGeom>
          <a:solidFill>
            <a:srgbClr val="1EA40C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3786182" y="571480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</a:rPr>
              <a:t> Czy to w szkole czy w przedszkolu zawsze słuchaj i wykonuj polecenia opiekunów i nauczycieli</a:t>
            </a:r>
          </a:p>
          <a:p>
            <a:pPr algn="just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</a:rPr>
              <a:t> Nauczyciel to Twój przyjaciel i stróż – o Twoje bezpieczeństwo dba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2" name="Uśmiechnięta buźka 11"/>
          <p:cNvSpPr/>
          <p:nvPr/>
        </p:nvSpPr>
        <p:spPr>
          <a:xfrm rot="19943509">
            <a:off x="367590" y="224747"/>
            <a:ext cx="1285884" cy="1285884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Nieznajomym mówię stanowcze „NIE!”</a:t>
            </a:r>
            <a:endParaRPr lang="pl-PL" b="1" dirty="0">
              <a:cs typeface="Times New Roman" pitchFamily="18" charset="0"/>
            </a:endParaRPr>
          </a:p>
        </p:txBody>
      </p:sp>
      <p:pic>
        <p:nvPicPr>
          <p:cNvPr id="6" name="Obraz 5" descr="Ob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8923" y="500042"/>
            <a:ext cx="4646481" cy="37798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Prostokąt zaokrąglony 12"/>
          <p:cNvSpPr/>
          <p:nvPr/>
        </p:nvSpPr>
        <p:spPr>
          <a:xfrm>
            <a:off x="285720" y="357166"/>
            <a:ext cx="3429024" cy="4143404"/>
          </a:xfrm>
          <a:prstGeom prst="roundRect">
            <a:avLst>
              <a:gd name="adj" fmla="val 710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428596" y="500042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Na swojej drodze spotykasz nieznajomą osobę?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Pamiętaj o tych zasadach: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</a:rPr>
              <a:t> nigdy nie przyjmuj upominków od obcych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</a:rPr>
              <a:t> nie wsiadaj do samochodów osób, których nie znasz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solidFill>
                  <a:schemeClr val="bg1"/>
                </a:solidFill>
              </a:rPr>
              <a:t>  jeśli widzisz w pobliżu szkoły dorosłych nieznajomych, którzy dziwnie się zachowują – zawsze informuj o tym nauczycieli i opiekunów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Bezpieczna zabawa to fajna sprawa! </a:t>
            </a:r>
            <a:endParaRPr lang="pl-PL" b="1" dirty="0">
              <a:cs typeface="Times New Roman" pitchFamily="18" charset="0"/>
            </a:endParaRPr>
          </a:p>
        </p:txBody>
      </p:sp>
      <p:pic>
        <p:nvPicPr>
          <p:cNvPr id="7" name="Obraz 6" descr="Zaba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14470"/>
            <a:ext cx="9144000" cy="685800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71472" y="142852"/>
            <a:ext cx="82868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Podczas zabawy o bezpieczeństwo dbamy, więc o tych zasadach pamiętamy:</a:t>
            </a:r>
            <a:endParaRPr lang="pl-PL" b="1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pl-PL" sz="1600" dirty="0" smtClean="0">
                <a:solidFill>
                  <a:schemeClr val="bg1"/>
                </a:solidFill>
              </a:rPr>
              <a:t> jeżdżąc na rowerze zawsze zakładaj kask, kamizelkę odblaskową i ochraniacze na nadgarstki i kolana</a:t>
            </a:r>
            <a:r>
              <a:rPr lang="pl-PL" sz="16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pl-PL" sz="1600" b="1" dirty="0" smtClean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gdy grając w piłkę, piłka wypadnie na jezdnię nie wolno po nią biec. Należy ostrożnie podejść do jezdni, upewnić się, że bezpiecznie można wejść na jezdnię po piłkę i dopiero podejść po piłkę</a:t>
            </a:r>
          </a:p>
          <a:p>
            <a:pPr algn="ctr">
              <a:buFont typeface="Wingdings" pitchFamily="2" charset="2"/>
              <a:buChar char="ü"/>
            </a:pPr>
            <a:r>
              <a:rPr lang="pl-PL" sz="1600" dirty="0" smtClean="0">
                <a:solidFill>
                  <a:schemeClr val="bg1"/>
                </a:solidFill>
              </a:rPr>
              <a:t> Nie wolno biegać po jezdni </a:t>
            </a:r>
          </a:p>
          <a:p>
            <a:pPr algn="ctr">
              <a:buFont typeface="Wingdings" pitchFamily="2" charset="2"/>
              <a:buChar char="ü"/>
            </a:pPr>
            <a:r>
              <a:rPr lang="pl-PL" sz="1600" dirty="0" smtClean="0">
                <a:solidFill>
                  <a:schemeClr val="bg1"/>
                </a:solidFill>
              </a:rPr>
              <a:t> Baw się tylko w wyznaczonych do tego miejscach 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np. na placach zabaw</a:t>
            </a:r>
          </a:p>
          <a:p>
            <a:pPr algn="ctr">
              <a:buFont typeface="Wingdings" pitchFamily="2" charset="2"/>
              <a:buChar char="ü"/>
            </a:pP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aśnienie w chmurce 8"/>
          <p:cNvSpPr/>
          <p:nvPr/>
        </p:nvSpPr>
        <p:spPr>
          <a:xfrm>
            <a:off x="4602701" y="267419"/>
            <a:ext cx="4429156" cy="2967535"/>
          </a:xfrm>
          <a:prstGeom prst="cloudCallout">
            <a:avLst>
              <a:gd name="adj1" fmla="val -29597"/>
              <a:gd name="adj2" fmla="val 65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Dziękuje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0164" y="428604"/>
            <a:ext cx="7637252" cy="572793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500694" y="1000108"/>
            <a:ext cx="3071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</a:rPr>
              <a:t>Dziękujemy</a:t>
            </a:r>
          </a:p>
          <a:p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</a:rPr>
              <a:t>za uwagę! </a:t>
            </a: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214290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Prezentacja została opracowana przez: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Centrum Rozwoju Lokalnego</a:t>
            </a:r>
          </a:p>
          <a:p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Zabrania się modyfikowania prezentacji bez otrzymania </a:t>
            </a:r>
            <a:r>
              <a:rPr lang="pl-PL" b="1" smtClean="0">
                <a:solidFill>
                  <a:schemeClr val="bg1"/>
                </a:solidFill>
              </a:rPr>
              <a:t>stosownej zgody. 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owieszSI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aśnienie prostokątne 4"/>
          <p:cNvSpPr/>
          <p:nvPr/>
        </p:nvSpPr>
        <p:spPr>
          <a:xfrm>
            <a:off x="285720" y="571480"/>
            <a:ext cx="4500594" cy="4786346"/>
          </a:xfrm>
          <a:prstGeom prst="wedgeRectCallout">
            <a:avLst>
              <a:gd name="adj1" fmla="val 65994"/>
              <a:gd name="adj2" fmla="val 3925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744566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Podczas tej lekcji: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Dowiesz jak bezpiecznie przechodzić przez jezdnię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Poznasz przejścia dla pieszych z sygnalizacją świetlną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Poznasz najważniejsze znaki drogowe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Dowiesz się jak bezpiecznie bawić się z przyjaciółmi</a:t>
            </a:r>
          </a:p>
          <a:p>
            <a:pPr marL="342900" indent="-342900"/>
            <a:endParaRPr lang="pl-PL" dirty="0">
              <a:solidFill>
                <a:schemeClr val="bg1"/>
              </a:solidFill>
              <a:latin typeface="Raleway SemiBold" pitchFamily="34" charset="-18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dirty="0" smtClean="0">
              <a:solidFill>
                <a:schemeClr val="bg1"/>
              </a:solidFill>
              <a:latin typeface="Montserrat Alternates Medium" pitchFamily="2" charset="-18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dirty="0" smtClean="0">
              <a:solidFill>
                <a:schemeClr val="bg1"/>
              </a:solidFill>
              <a:latin typeface="Montserrat Alternates Medium" pitchFamily="2" charset="-18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28596" y="3714752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Comic Sans MS" pitchFamily="66" charset="0"/>
              </a:rPr>
              <a:t>Po tej lekcji będziesz bezpiecznym uczniem.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Comic Sans MS" pitchFamily="66" charset="0"/>
              </a:rPr>
              <a:t>Po tej lekcji będziesz bezpiecznym przedszkolakiem.</a:t>
            </a:r>
            <a:endParaRPr lang="pl-PL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-1071602" y="428604"/>
            <a:ext cx="66437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>
                <a:solidFill>
                  <a:schemeClr val="bg1"/>
                </a:solidFill>
              </a:rPr>
              <a:t>A co to za dziwny widzimy przypadek?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Przez jezdnię przebiega Tadek!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Już samochody wszystkie hamują,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Już się kierowcy denerwują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Robi się wielkie zamieszanie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Jeszcze momencik i coś się stanie!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Zły przykład dajesz, kolego Tadku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Tu szybko może dojść do wypadku!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Zobaczył policjant to zachowanie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„Tak się nie robi, mój drogi panie.”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I zaraz Tadka informuje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Jaka zasada obowiązuje: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Najpierw dla pieszych przejścia szukajmy</a:t>
            </a:r>
          </a:p>
          <a:p>
            <a:pPr algn="ctr"/>
            <a:r>
              <a:rPr lang="pl-PL" i="1" dirty="0">
                <a:solidFill>
                  <a:schemeClr val="bg1"/>
                </a:solidFill>
              </a:rPr>
              <a:t>Gdy go znajdziemy, to się zatrzymajmy.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GraWPiłk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928670"/>
            <a:ext cx="4611624" cy="2508504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00034" y="50720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Bezpiecznie przechodzę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przez jezdnię</a:t>
            </a:r>
            <a:endParaRPr lang="pl-PL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Bezpiecznie przechodzę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przez jezdnię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4040188" cy="639763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1. Najpierw spójrz w lewo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4" name="Symbol zastępczy zawartości 13" descr="WLew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04018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ymbol zastępczy tekstu 11"/>
          <p:cNvSpPr>
            <a:spLocks noGrp="1"/>
          </p:cNvSpPr>
          <p:nvPr>
            <p:ph type="body" sz="quarter" idx="3"/>
          </p:nvPr>
        </p:nvSpPr>
        <p:spPr>
          <a:xfrm>
            <a:off x="4687861" y="357166"/>
            <a:ext cx="4041775" cy="639763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2. Następnie spójrz w prawo.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5" name="Symbol zastępczy zawartości 14" descr="WPraw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7859" y="1588825"/>
            <a:ext cx="4041775" cy="276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Bezpiecznie przechodzę </a:t>
            </a:r>
            <a:br>
              <a:rPr lang="pl-PL" b="1" dirty="0" smtClean="0">
                <a:cs typeface="Times New Roman" pitchFamily="18" charset="0"/>
              </a:rPr>
            </a:br>
            <a:r>
              <a:rPr lang="pl-PL" b="1" dirty="0" smtClean="0">
                <a:cs typeface="Times New Roman" pitchFamily="18" charset="0"/>
              </a:rPr>
              <a:t>przez jezdnię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491198" y="428604"/>
            <a:ext cx="4040188" cy="639763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3. Ponownie spójrz w lewo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4" name="Symbol zastępczy zawartości 13" descr="WLew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87148"/>
            <a:ext cx="3736764" cy="2713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ymbol zastępczy tekstu 11"/>
          <p:cNvSpPr>
            <a:spLocks noGrp="1"/>
          </p:cNvSpPr>
          <p:nvPr>
            <p:ph type="body" sz="quarter" idx="3"/>
          </p:nvPr>
        </p:nvSpPr>
        <p:spPr>
          <a:xfrm>
            <a:off x="4645027" y="428604"/>
            <a:ext cx="4041775" cy="6397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4. Gdy żaden pojazd nie nadjeżdża, możesz przejść przez jezdnię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5" name="Symbol zastępczy zawartości 14" descr="WPraw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66895"/>
            <a:ext cx="4041775" cy="2754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cs typeface="Times New Roman" pitchFamily="18" charset="0"/>
              </a:rPr>
              <a:t>Sygnalizację świetlną znam, o swoje bezpieczeństwo na pasach dbam</a:t>
            </a:r>
            <a:endParaRPr lang="pl-PL" b="1" dirty="0">
              <a:cs typeface="Times New Roman" pitchFamily="18" charset="0"/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428596" y="71414"/>
            <a:ext cx="4580868" cy="4286280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 przejściu dla pieszych światła migają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Czy dzieci znaczenie ich rozpoznają?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Do odpowiedzi zgłasza się Ania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„Ja znam zasady tego migania: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Ogień czerwony, żar też czerwony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Nie dotknij! Bo będziesz poparzony!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Światło CZERWONE kolego mój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Woła do Ciebie: NIE RUSZAJ SIĘ! STÓJ!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Zielony jest las, zielona jest trawa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Przyjemna w zielone jest też zabawa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Więc gdy ZIELONE światło zaświeci -</a:t>
            </a:r>
          </a:p>
          <a:p>
            <a:pPr algn="ctr"/>
            <a:r>
              <a:rPr lang="pl-PL" sz="1800" dirty="0" smtClean="0">
                <a:solidFill>
                  <a:schemeClr val="bg1"/>
                </a:solidFill>
              </a:rPr>
              <a:t>Śmiało możecie PRZECHODZIĆ, dzieci!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11" name="Obraz 10" descr="Dziewczynka-pa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85728"/>
            <a:ext cx="3066758" cy="4287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cs typeface="Times New Roman" pitchFamily="18" charset="0"/>
              </a:rPr>
              <a:t>Znaki drogowe</a:t>
            </a:r>
            <a:endParaRPr lang="pl-PL" b="1" dirty="0">
              <a:cs typeface="Times New Roman" pitchFamily="18" charset="0"/>
            </a:endParaRPr>
          </a:p>
        </p:txBody>
      </p:sp>
      <p:pic>
        <p:nvPicPr>
          <p:cNvPr id="14" name="Obraz 13" descr="icon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1657350" cy="1409700"/>
          </a:xfrm>
          <a:prstGeom prst="rect">
            <a:avLst/>
          </a:prstGeom>
        </p:spPr>
      </p:pic>
      <p:pic>
        <p:nvPicPr>
          <p:cNvPr id="15" name="Obraz 14" descr="icon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91" y="428604"/>
            <a:ext cx="1714500" cy="1409700"/>
          </a:xfrm>
          <a:prstGeom prst="rect">
            <a:avLst/>
          </a:prstGeom>
        </p:spPr>
      </p:pic>
      <p:pic>
        <p:nvPicPr>
          <p:cNvPr id="16" name="Obraz 15" descr="icon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062" y="428604"/>
            <a:ext cx="1704975" cy="1409700"/>
          </a:xfrm>
          <a:prstGeom prst="rect">
            <a:avLst/>
          </a:prstGeom>
        </p:spPr>
      </p:pic>
      <p:pic>
        <p:nvPicPr>
          <p:cNvPr id="17" name="Obraz 16" descr="icon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428604"/>
            <a:ext cx="1676400" cy="14097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285720" y="2000240"/>
            <a:ext cx="1500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Znaki ostrzegawcze </a:t>
            </a:r>
            <a:r>
              <a:rPr lang="pl-PL" sz="1200" dirty="0" smtClean="0">
                <a:solidFill>
                  <a:schemeClr val="bg1"/>
                </a:solidFill>
              </a:rPr>
              <a:t>uprzedzają o miejscach na drodze, w których występuje lub może wystąpić niebezpieczeństwo, oraz zobowiązują uczestników ruchu do zachowania szczególnej ostrożności.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500298" y="2000240"/>
            <a:ext cx="1500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Znaki zakazu </a:t>
            </a:r>
            <a:r>
              <a:rPr lang="pl-PL" sz="1200" dirty="0" smtClean="0">
                <a:solidFill>
                  <a:schemeClr val="bg1"/>
                </a:solidFill>
              </a:rPr>
              <a:t>obowiązują na drodze, na której są ustawione. Zakaz wyrażony znakiem obowiązuje od miejsca jego ustawienia, chyba że przepisy stanowią inaczej.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857752" y="2000240"/>
            <a:ext cx="1500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Znaki nakazu </a:t>
            </a:r>
            <a:r>
              <a:rPr lang="pl-PL" sz="1200" dirty="0" smtClean="0">
                <a:solidFill>
                  <a:schemeClr val="bg1"/>
                </a:solidFill>
              </a:rPr>
              <a:t>zobowiązują kierującego do ruchu w kierunku zgodnym ze strzałkami. Znaki te mogą być umieszczone na przedłużeniu osi drogi (jezdni) lub na samej jezdni</a:t>
            </a:r>
            <a:r>
              <a:rPr lang="pl-PL" sz="1200" dirty="0" smtClean="0"/>
              <a:t>.</a:t>
            </a:r>
            <a:endParaRPr lang="pl-PL" sz="12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7000892" y="2000240"/>
            <a:ext cx="1928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Znaki informacyjne </a:t>
            </a: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mają na celu poinformowanie o rodzaju drogi i sposobie korzystania z niej oraz o obiektach znajdujących się przy drodze lub w jej pobliżu, przeznaczonych dla użytkowników dróg. Znaki informacyjne mają kształt kwadratu lub prostokąta.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cs typeface="Times New Roman" pitchFamily="18" charset="0"/>
              </a:rPr>
              <a:t>Znaki ostrzegawcze - przykłady</a:t>
            </a:r>
            <a:endParaRPr lang="pl-PL" b="1" dirty="0">
              <a:cs typeface="Times New Roman" pitchFamily="18" charset="0"/>
            </a:endParaRPr>
          </a:p>
        </p:txBody>
      </p:sp>
      <p:pic>
        <p:nvPicPr>
          <p:cNvPr id="22" name="Obraz 21" descr="1024px-Znak_A-16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579" y="200042"/>
            <a:ext cx="2548033" cy="2249436"/>
          </a:xfrm>
          <a:prstGeom prst="rect">
            <a:avLst/>
          </a:prstGeom>
        </p:spPr>
      </p:pic>
      <p:pic>
        <p:nvPicPr>
          <p:cNvPr id="23" name="Obraz 22" descr="1024px-Znak_A-24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09" y="142852"/>
            <a:ext cx="2548033" cy="2249436"/>
          </a:xfrm>
          <a:prstGeom prst="rect">
            <a:avLst/>
          </a:prstGeom>
        </p:spPr>
      </p:pic>
      <p:pic>
        <p:nvPicPr>
          <p:cNvPr id="24" name="Obraz 23" descr="Znak_A-17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2694" y="2465448"/>
            <a:ext cx="2548033" cy="2249436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357158" y="2643182"/>
            <a:ext cx="2071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Przejście dla pieszych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Ostrzega o przejściu dla pieszych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214678" y="468981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Dzieci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Ostrzega o miejscu na drodze szczególnie uczęszczanym przez dzieci lub o bliskości takiego miejsca.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286512" y="2643182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Rowerzyści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Ostrzega o miejscu, w którym rowerzyści wjeżdżają z drogi dla rowerów na jezdnię lub przez nią przejeżdżają.</a:t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913</Words>
  <Application>Microsoft Office PowerPoint</Application>
  <PresentationFormat>Pokaz na ekranie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Bezpiecznie przechodzę  przez jezdnię</vt:lpstr>
      <vt:lpstr>Bezpiecznie przechodzę  przez jezdnię</vt:lpstr>
      <vt:lpstr>Bezpiecznie przechodzę  przez jezdnię</vt:lpstr>
      <vt:lpstr>Sygnalizację świetlną znam, o swoje bezpieczeństwo na pasach dbam</vt:lpstr>
      <vt:lpstr>Znaki drogowe</vt:lpstr>
      <vt:lpstr>Znaki ostrzegawcze - przykłady</vt:lpstr>
      <vt:lpstr>Znaki zakazu - przykłady</vt:lpstr>
      <vt:lpstr>Znaki nakazu - przykłady</vt:lpstr>
      <vt:lpstr>Znaki informacyjne - przykłady</vt:lpstr>
      <vt:lpstr>Odblaski wielkie znaczenie mają, o moje bezpieczeństwo dbają</vt:lpstr>
      <vt:lpstr>Słucham nauczycieli – jestem bezpieczny</vt:lpstr>
      <vt:lpstr>Nieznajomym mówię stanowcze „NIE!”</vt:lpstr>
      <vt:lpstr>Bezpieczna zabawa to fajna sprawa! 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Bartek</dc:creator>
  <cp:lastModifiedBy>Bartek</cp:lastModifiedBy>
  <cp:revision>84</cp:revision>
  <dcterms:created xsi:type="dcterms:W3CDTF">2019-09-06T05:13:10Z</dcterms:created>
  <dcterms:modified xsi:type="dcterms:W3CDTF">2020-03-12T09:54:13Z</dcterms:modified>
</cp:coreProperties>
</file>