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71" r:id="rId4"/>
    <p:sldId id="272" r:id="rId5"/>
    <p:sldId id="273" r:id="rId6"/>
    <p:sldId id="277" r:id="rId7"/>
    <p:sldId id="276" r:id="rId8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8E742-6921-4610-B850-61A8CFDCF13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E5C3BA-0A34-4704-AF53-51354E46CB28}">
      <dgm:prSet phldrT="[Tekst]"/>
      <dgm:spPr/>
      <dgm:t>
        <a:bodyPr/>
        <a:lstStyle/>
        <a:p>
          <a:r>
            <a:rPr lang="pl-PL" dirty="0" smtClean="0"/>
            <a:t>Dzieciństwo i młodość</a:t>
          </a:r>
          <a:endParaRPr lang="pl-PL" dirty="0"/>
        </a:p>
      </dgm:t>
    </dgm:pt>
    <dgm:pt modelId="{8390553B-E0AA-4A42-981F-32AAEF8CCEF1}" type="parTrans" cxnId="{5B74FBEC-A0C7-4AB1-A5D4-12B0B18BCEE3}">
      <dgm:prSet/>
      <dgm:spPr/>
      <dgm:t>
        <a:bodyPr/>
        <a:lstStyle/>
        <a:p>
          <a:endParaRPr lang="pl-PL"/>
        </a:p>
      </dgm:t>
    </dgm:pt>
    <dgm:pt modelId="{B9621D52-AFA3-4E56-859D-00D0219B6E40}" type="sibTrans" cxnId="{5B74FBEC-A0C7-4AB1-A5D4-12B0B18BCEE3}">
      <dgm:prSet/>
      <dgm:spPr/>
      <dgm:t>
        <a:bodyPr/>
        <a:lstStyle/>
        <a:p>
          <a:endParaRPr lang="pl-PL"/>
        </a:p>
      </dgm:t>
    </dgm:pt>
    <dgm:pt modelId="{C972C4BA-0902-4052-A831-E74D570308CF}">
      <dgm:prSet phldrT="[Tekst]"/>
      <dgm:spPr/>
      <dgm:t>
        <a:bodyPr/>
        <a:lstStyle/>
        <a:p>
          <a:r>
            <a:rPr lang="pl-PL" dirty="0" smtClean="0"/>
            <a:t>?</a:t>
          </a:r>
          <a:endParaRPr lang="pl-PL" dirty="0"/>
        </a:p>
      </dgm:t>
    </dgm:pt>
    <dgm:pt modelId="{1D597748-B223-462F-8B15-DB5FD535B5AE}" type="parTrans" cxnId="{9B81B8EE-0251-4E13-B73E-83F6C9CA2C6E}">
      <dgm:prSet/>
      <dgm:spPr/>
      <dgm:t>
        <a:bodyPr/>
        <a:lstStyle/>
        <a:p>
          <a:endParaRPr lang="pl-PL"/>
        </a:p>
      </dgm:t>
    </dgm:pt>
    <dgm:pt modelId="{05521C05-2D72-4F17-9083-2F60F1DFC8DB}" type="sibTrans" cxnId="{9B81B8EE-0251-4E13-B73E-83F6C9CA2C6E}">
      <dgm:prSet/>
      <dgm:spPr/>
      <dgm:t>
        <a:bodyPr/>
        <a:lstStyle/>
        <a:p>
          <a:endParaRPr lang="pl-PL"/>
        </a:p>
      </dgm:t>
    </dgm:pt>
    <dgm:pt modelId="{22F30572-AB81-4B71-9CB8-0E04A9C81156}">
      <dgm:prSet phldrT="[Tekst]"/>
      <dgm:spPr/>
      <dgm:t>
        <a:bodyPr/>
        <a:lstStyle/>
        <a:p>
          <a:r>
            <a:rPr lang="pl-PL" dirty="0" smtClean="0"/>
            <a:t>?</a:t>
          </a:r>
          <a:endParaRPr lang="pl-PL" dirty="0"/>
        </a:p>
      </dgm:t>
    </dgm:pt>
    <dgm:pt modelId="{77DEE38C-3388-4AEF-BF39-6B8E87E0525E}" type="parTrans" cxnId="{AB7F5BAF-E939-4B6B-901F-9F7D9FF56A16}">
      <dgm:prSet/>
      <dgm:spPr/>
      <dgm:t>
        <a:bodyPr/>
        <a:lstStyle/>
        <a:p>
          <a:endParaRPr lang="pl-PL"/>
        </a:p>
      </dgm:t>
    </dgm:pt>
    <dgm:pt modelId="{0AA70CAC-E941-4BA7-A80A-BCCAA7DF3D70}" type="sibTrans" cxnId="{AB7F5BAF-E939-4B6B-901F-9F7D9FF56A16}">
      <dgm:prSet/>
      <dgm:spPr/>
      <dgm:t>
        <a:bodyPr/>
        <a:lstStyle/>
        <a:p>
          <a:endParaRPr lang="pl-PL"/>
        </a:p>
      </dgm:t>
    </dgm:pt>
    <dgm:pt modelId="{41B01B10-A8B7-4011-BFC5-D33EBC64F46D}" type="pres">
      <dgm:prSet presAssocID="{3D28E742-6921-4610-B850-61A8CFDCF1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AE019A9-A9A8-4953-931E-11103A4A876E}" type="pres">
      <dgm:prSet presAssocID="{7CE5C3BA-0A34-4704-AF53-51354E46CB28}" presName="centerShape" presStyleLbl="node0" presStyleIdx="0" presStyleCnt="1" custScaleX="226671"/>
      <dgm:spPr/>
      <dgm:t>
        <a:bodyPr/>
        <a:lstStyle/>
        <a:p>
          <a:endParaRPr lang="pl-PL"/>
        </a:p>
      </dgm:t>
    </dgm:pt>
    <dgm:pt modelId="{AC3D47D2-9DEE-4986-BB54-80EEB18A081A}" type="pres">
      <dgm:prSet presAssocID="{1D597748-B223-462F-8B15-DB5FD535B5AE}" presName="Name9" presStyleLbl="parChTrans1D2" presStyleIdx="0" presStyleCnt="2"/>
      <dgm:spPr/>
      <dgm:t>
        <a:bodyPr/>
        <a:lstStyle/>
        <a:p>
          <a:endParaRPr lang="pl-PL"/>
        </a:p>
      </dgm:t>
    </dgm:pt>
    <dgm:pt modelId="{152E5DA9-0948-4025-9EF3-246C90D53D88}" type="pres">
      <dgm:prSet presAssocID="{1D597748-B223-462F-8B15-DB5FD535B5AE}" presName="connTx" presStyleLbl="parChTrans1D2" presStyleIdx="0" presStyleCnt="2"/>
      <dgm:spPr/>
      <dgm:t>
        <a:bodyPr/>
        <a:lstStyle/>
        <a:p>
          <a:endParaRPr lang="pl-PL"/>
        </a:p>
      </dgm:t>
    </dgm:pt>
    <dgm:pt modelId="{5ADB03FB-2B2E-4028-98F7-CF061DB2E9FD}" type="pres">
      <dgm:prSet presAssocID="{C972C4BA-0902-4052-A831-E74D570308CF}" presName="node" presStyleLbl="node1" presStyleIdx="0" presStyleCnt="2" custRadScaleRad="144457" custRadScaleInc="1280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FFE885-6045-4B9E-A812-621AA920829F}" type="pres">
      <dgm:prSet presAssocID="{77DEE38C-3388-4AEF-BF39-6B8E87E0525E}" presName="Name9" presStyleLbl="parChTrans1D2" presStyleIdx="1" presStyleCnt="2"/>
      <dgm:spPr/>
      <dgm:t>
        <a:bodyPr/>
        <a:lstStyle/>
        <a:p>
          <a:endParaRPr lang="pl-PL"/>
        </a:p>
      </dgm:t>
    </dgm:pt>
    <dgm:pt modelId="{EE108D95-4492-44ED-9498-89C3389258C7}" type="pres">
      <dgm:prSet presAssocID="{77DEE38C-3388-4AEF-BF39-6B8E87E0525E}" presName="connTx" presStyleLbl="parChTrans1D2" presStyleIdx="1" presStyleCnt="2"/>
      <dgm:spPr/>
      <dgm:t>
        <a:bodyPr/>
        <a:lstStyle/>
        <a:p>
          <a:endParaRPr lang="pl-PL"/>
        </a:p>
      </dgm:t>
    </dgm:pt>
    <dgm:pt modelId="{782F8051-FF44-44E1-9932-6DF8A7B1857E}" type="pres">
      <dgm:prSet presAssocID="{22F30572-AB81-4B71-9CB8-0E04A9C811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88A2BCC-C265-4F87-931E-54E52DD43CF3}" type="presOf" srcId="{77DEE38C-3388-4AEF-BF39-6B8E87E0525E}" destId="{EE108D95-4492-44ED-9498-89C3389258C7}" srcOrd="1" destOrd="0" presId="urn:microsoft.com/office/officeart/2005/8/layout/radial1"/>
    <dgm:cxn modelId="{9B81B8EE-0251-4E13-B73E-83F6C9CA2C6E}" srcId="{7CE5C3BA-0A34-4704-AF53-51354E46CB28}" destId="{C972C4BA-0902-4052-A831-E74D570308CF}" srcOrd="0" destOrd="0" parTransId="{1D597748-B223-462F-8B15-DB5FD535B5AE}" sibTransId="{05521C05-2D72-4F17-9083-2F60F1DFC8DB}"/>
    <dgm:cxn modelId="{BEC872E8-A325-42CF-B199-99767AF97690}" type="presOf" srcId="{3D28E742-6921-4610-B850-61A8CFDCF138}" destId="{41B01B10-A8B7-4011-BFC5-D33EBC64F46D}" srcOrd="0" destOrd="0" presId="urn:microsoft.com/office/officeart/2005/8/layout/radial1"/>
    <dgm:cxn modelId="{A37B3F08-0287-4790-BAD6-299C5D118E68}" type="presOf" srcId="{1D597748-B223-462F-8B15-DB5FD535B5AE}" destId="{AC3D47D2-9DEE-4986-BB54-80EEB18A081A}" srcOrd="0" destOrd="0" presId="urn:microsoft.com/office/officeart/2005/8/layout/radial1"/>
    <dgm:cxn modelId="{76B367EE-4D17-4225-86CE-E74A5B3614F1}" type="presOf" srcId="{7CE5C3BA-0A34-4704-AF53-51354E46CB28}" destId="{5AE019A9-A9A8-4953-931E-11103A4A876E}" srcOrd="0" destOrd="0" presId="urn:microsoft.com/office/officeart/2005/8/layout/radial1"/>
    <dgm:cxn modelId="{62A5FD5A-004B-4444-99F2-342B12B9ECEC}" type="presOf" srcId="{1D597748-B223-462F-8B15-DB5FD535B5AE}" destId="{152E5DA9-0948-4025-9EF3-246C90D53D88}" srcOrd="1" destOrd="0" presId="urn:microsoft.com/office/officeart/2005/8/layout/radial1"/>
    <dgm:cxn modelId="{53076C63-8485-4AA4-93C6-4E8735F383C9}" type="presOf" srcId="{22F30572-AB81-4B71-9CB8-0E04A9C81156}" destId="{782F8051-FF44-44E1-9932-6DF8A7B1857E}" srcOrd="0" destOrd="0" presId="urn:microsoft.com/office/officeart/2005/8/layout/radial1"/>
    <dgm:cxn modelId="{5B74FBEC-A0C7-4AB1-A5D4-12B0B18BCEE3}" srcId="{3D28E742-6921-4610-B850-61A8CFDCF138}" destId="{7CE5C3BA-0A34-4704-AF53-51354E46CB28}" srcOrd="0" destOrd="0" parTransId="{8390553B-E0AA-4A42-981F-32AAEF8CCEF1}" sibTransId="{B9621D52-AFA3-4E56-859D-00D0219B6E40}"/>
    <dgm:cxn modelId="{48DAFB18-8814-44CC-AEC5-DB7C50968A35}" type="presOf" srcId="{C972C4BA-0902-4052-A831-E74D570308CF}" destId="{5ADB03FB-2B2E-4028-98F7-CF061DB2E9FD}" srcOrd="0" destOrd="0" presId="urn:microsoft.com/office/officeart/2005/8/layout/radial1"/>
    <dgm:cxn modelId="{AB7F5BAF-E939-4B6B-901F-9F7D9FF56A16}" srcId="{7CE5C3BA-0A34-4704-AF53-51354E46CB28}" destId="{22F30572-AB81-4B71-9CB8-0E04A9C81156}" srcOrd="1" destOrd="0" parTransId="{77DEE38C-3388-4AEF-BF39-6B8E87E0525E}" sibTransId="{0AA70CAC-E941-4BA7-A80A-BCCAA7DF3D70}"/>
    <dgm:cxn modelId="{7E974265-6ED9-4007-B257-21D576A9EEF0}" type="presOf" srcId="{77DEE38C-3388-4AEF-BF39-6B8E87E0525E}" destId="{B4FFE885-6045-4B9E-A812-621AA920829F}" srcOrd="0" destOrd="0" presId="urn:microsoft.com/office/officeart/2005/8/layout/radial1"/>
    <dgm:cxn modelId="{6A595C83-8F25-48C6-9570-486DB1495BCC}" type="presParOf" srcId="{41B01B10-A8B7-4011-BFC5-D33EBC64F46D}" destId="{5AE019A9-A9A8-4953-931E-11103A4A876E}" srcOrd="0" destOrd="0" presId="urn:microsoft.com/office/officeart/2005/8/layout/radial1"/>
    <dgm:cxn modelId="{D8F2AB70-CEAE-4D41-B71B-9905C9650721}" type="presParOf" srcId="{41B01B10-A8B7-4011-BFC5-D33EBC64F46D}" destId="{AC3D47D2-9DEE-4986-BB54-80EEB18A081A}" srcOrd="1" destOrd="0" presId="urn:microsoft.com/office/officeart/2005/8/layout/radial1"/>
    <dgm:cxn modelId="{98A01CA6-8FAA-47B6-BF39-85BEE6AC59B3}" type="presParOf" srcId="{AC3D47D2-9DEE-4986-BB54-80EEB18A081A}" destId="{152E5DA9-0948-4025-9EF3-246C90D53D88}" srcOrd="0" destOrd="0" presId="urn:microsoft.com/office/officeart/2005/8/layout/radial1"/>
    <dgm:cxn modelId="{0678EEA0-438F-4209-B453-BA4C7FA98B3F}" type="presParOf" srcId="{41B01B10-A8B7-4011-BFC5-D33EBC64F46D}" destId="{5ADB03FB-2B2E-4028-98F7-CF061DB2E9FD}" srcOrd="2" destOrd="0" presId="urn:microsoft.com/office/officeart/2005/8/layout/radial1"/>
    <dgm:cxn modelId="{58B6A282-A490-4069-A979-69FAB9397140}" type="presParOf" srcId="{41B01B10-A8B7-4011-BFC5-D33EBC64F46D}" destId="{B4FFE885-6045-4B9E-A812-621AA920829F}" srcOrd="3" destOrd="0" presId="urn:microsoft.com/office/officeart/2005/8/layout/radial1"/>
    <dgm:cxn modelId="{240718FF-47E7-4A34-BBD3-A140054F8E42}" type="presParOf" srcId="{B4FFE885-6045-4B9E-A812-621AA920829F}" destId="{EE108D95-4492-44ED-9498-89C3389258C7}" srcOrd="0" destOrd="0" presId="urn:microsoft.com/office/officeart/2005/8/layout/radial1"/>
    <dgm:cxn modelId="{EE6A3A73-5930-4FF1-A70D-7884C3DE3278}" type="presParOf" srcId="{41B01B10-A8B7-4011-BFC5-D33EBC64F46D}" destId="{782F8051-FF44-44E1-9932-6DF8A7B1857E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019A9-A9A8-4953-931E-11103A4A876E}">
      <dsp:nvSpPr>
        <dsp:cNvPr id="0" name=""/>
        <dsp:cNvSpPr/>
      </dsp:nvSpPr>
      <dsp:spPr>
        <a:xfrm>
          <a:off x="2372575" y="1963130"/>
          <a:ext cx="3382849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Dzieciństwo i młodość</a:t>
          </a:r>
          <a:endParaRPr lang="pl-PL" sz="2400" kern="1200" dirty="0"/>
        </a:p>
      </dsp:txBody>
      <dsp:txXfrm>
        <a:off x="2867982" y="2181688"/>
        <a:ext cx="2392035" cy="1055289"/>
      </dsp:txXfrm>
    </dsp:sp>
    <dsp:sp modelId="{AC3D47D2-9DEE-4986-BB54-80EEB18A081A}">
      <dsp:nvSpPr>
        <dsp:cNvPr id="0" name=""/>
        <dsp:cNvSpPr/>
      </dsp:nvSpPr>
      <dsp:spPr>
        <a:xfrm rot="1515024">
          <a:off x="5182032" y="3404808"/>
          <a:ext cx="78319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83192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5554049" y="3401753"/>
        <a:ext cx="39159" cy="39159"/>
      </dsp:txXfrm>
    </dsp:sp>
    <dsp:sp modelId="{5ADB03FB-2B2E-4028-98F7-CF061DB2E9FD}">
      <dsp:nvSpPr>
        <dsp:cNvPr id="0" name=""/>
        <dsp:cNvSpPr/>
      </dsp:nvSpPr>
      <dsp:spPr>
        <a:xfrm>
          <a:off x="5856511" y="3160487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kern="1200" dirty="0" smtClean="0"/>
            <a:t>?</a:t>
          </a:r>
          <a:endParaRPr lang="pl-PL" sz="4700" kern="1200" dirty="0"/>
        </a:p>
      </dsp:txBody>
      <dsp:txXfrm>
        <a:off x="6075069" y="3379045"/>
        <a:ext cx="1055289" cy="1055289"/>
      </dsp:txXfrm>
    </dsp:sp>
    <dsp:sp modelId="{B4FFE885-6045-4B9E-A812-621AA920829F}">
      <dsp:nvSpPr>
        <dsp:cNvPr id="0" name=""/>
        <dsp:cNvSpPr/>
      </dsp:nvSpPr>
      <dsp:spPr>
        <a:xfrm rot="5400000">
          <a:off x="3838665" y="3664345"/>
          <a:ext cx="45066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0669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052733" y="3669604"/>
        <a:ext cx="22533" cy="22533"/>
      </dsp:txXfrm>
    </dsp:sp>
    <dsp:sp modelId="{782F8051-FF44-44E1-9932-6DF8A7B1857E}">
      <dsp:nvSpPr>
        <dsp:cNvPr id="0" name=""/>
        <dsp:cNvSpPr/>
      </dsp:nvSpPr>
      <dsp:spPr>
        <a:xfrm>
          <a:off x="3317797" y="3906205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kern="1200" dirty="0" smtClean="0"/>
            <a:t>?</a:t>
          </a:r>
          <a:endParaRPr lang="pl-PL" sz="4700" kern="1200" dirty="0"/>
        </a:p>
      </dsp:txBody>
      <dsp:txXfrm>
        <a:off x="3536355" y="4124763"/>
        <a:ext cx="1055289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2016-08-24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03054" y="1752600"/>
            <a:ext cx="7620559" cy="1828800"/>
          </a:xfrm>
        </p:spPr>
        <p:txBody>
          <a:bodyPr rtlCol="0">
            <a:normAutofit fontScale="90000"/>
          </a:bodyPr>
          <a:lstStyle/>
          <a:p>
            <a:pPr rtl="0"/>
            <a:r>
              <a:rPr lang="pl" dirty="0" smtClean="0"/>
              <a:t>Dzieciństwo i młodość w literaturze</a:t>
            </a:r>
            <a:endParaRPr lang="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1. </a:t>
            </a:r>
            <a:r>
              <a:rPr lang="pl-PL" dirty="0" smtClean="0"/>
              <a:t>Utwory (zapisać):</a:t>
            </a:r>
            <a:endParaRPr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„Dziady” (II) A. Mickiewicza – grzech dzieci</a:t>
            </a:r>
          </a:p>
          <a:p>
            <a:pPr rtl="0"/>
            <a:r>
              <a:rPr lang="pl-PL" dirty="0" smtClean="0"/>
              <a:t>„Opowieść wigilijna” K. Dickensa – choroba Tima</a:t>
            </a:r>
            <a:endParaRPr dirty="0"/>
          </a:p>
          <a:p>
            <a:pPr rtl="0"/>
            <a:r>
              <a:rPr lang="pl-PL" dirty="0" smtClean="0"/>
              <a:t>„Gwiazd naszych wina” J. Greena</a:t>
            </a:r>
          </a:p>
          <a:p>
            <a:pPr rtl="0"/>
            <a:r>
              <a:rPr lang="pl-PL" dirty="0" smtClean="0"/>
              <a:t>„Oskar i pani Róża” E. E. Schmitta</a:t>
            </a:r>
            <a:endParaRPr dirty="0"/>
          </a:p>
          <a:p>
            <a:pPr rtl="0"/>
            <a:r>
              <a:rPr lang="pl-PL" dirty="0" smtClean="0"/>
              <a:t>„Zabawa w klucz” Idy </a:t>
            </a:r>
            <a:r>
              <a:rPr lang="pl-PL" dirty="0" err="1" smtClean="0"/>
              <a:t>Fink</a:t>
            </a:r>
            <a:endParaRPr lang="pl-PL" dirty="0" smtClean="0"/>
          </a:p>
          <a:p>
            <a:pPr rtl="0"/>
            <a:r>
              <a:rPr lang="pl-PL" dirty="0" smtClean="0"/>
              <a:t>„Stary człowiek i morze” E. Hemingwaya</a:t>
            </a:r>
          </a:p>
          <a:p>
            <a:pPr rtl="0"/>
            <a:r>
              <a:rPr lang="pl-PL" dirty="0" smtClean="0"/>
              <a:t>„Mały Książę” A. de Saint-</a:t>
            </a:r>
            <a:r>
              <a:rPr lang="pl-PL" dirty="0" err="1" smtClean="0"/>
              <a:t>Exupery’ego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2. „</a:t>
            </a:r>
            <a:r>
              <a:rPr lang="pl-PL" dirty="0"/>
              <a:t>G</a:t>
            </a:r>
            <a:r>
              <a:rPr lang="pl-PL" dirty="0" smtClean="0"/>
              <a:t>wiazd naszych wina</a:t>
            </a:r>
            <a:r>
              <a:rPr lang="pl-PL" dirty="0" smtClean="0"/>
              <a:t>” (zapisać i uzupełnić informacje) – podręcznik, s. 34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AutoNum type="alphaLcParenR"/>
            </a:pPr>
            <a:r>
              <a:rPr lang="pl-PL" dirty="0" smtClean="0"/>
              <a:t>Podstawowe informacje (gatunek, rodzaj, epoka</a:t>
            </a:r>
            <a:r>
              <a:rPr lang="pl-PL" dirty="0" smtClean="0"/>
              <a:t>)</a:t>
            </a:r>
          </a:p>
          <a:p>
            <a:r>
              <a:rPr lang="pl-PL" dirty="0" smtClean="0"/>
              <a:t>Gatunek: …………………….</a:t>
            </a:r>
          </a:p>
          <a:p>
            <a:r>
              <a:rPr lang="pl-PL" dirty="0" smtClean="0"/>
              <a:t>Rodzaj literacki: …………………..</a:t>
            </a:r>
          </a:p>
          <a:p>
            <a:r>
              <a:rPr lang="pl-PL" dirty="0" smtClean="0"/>
              <a:t>Epoka literacka: …………………..</a:t>
            </a:r>
            <a:endParaRPr lang="pl-PL" dirty="0" smtClean="0"/>
          </a:p>
          <a:p>
            <a:pPr marL="457200" indent="-457200">
              <a:buAutoNum type="alphaLcParenR"/>
            </a:pPr>
            <a:r>
              <a:rPr lang="pl-PL" dirty="0" smtClean="0"/>
              <a:t>Wyjaśnij tytuł utworu (wg karty ksero przekazanej wcześniej lub poszukaj informacji w Internecie)</a:t>
            </a:r>
            <a:endParaRPr lang="pl-PL" dirty="0" smtClean="0"/>
          </a:p>
          <a:p>
            <a:pPr marL="457200" indent="-457200">
              <a:buAutoNum type="alphaLcParenR"/>
            </a:pPr>
            <a:r>
              <a:rPr lang="pl-PL" dirty="0" smtClean="0"/>
              <a:t>Świat </a:t>
            </a:r>
            <a:r>
              <a:rPr lang="pl-PL" dirty="0" smtClean="0"/>
              <a:t>przedstawiony: określ czas i miejsce akcji, wskaż 2 bohaterów (imię i nazwisko)</a:t>
            </a:r>
          </a:p>
          <a:p>
            <a:pPr marL="457200" indent="-457200">
              <a:buAutoNum type="alphaLcParenR"/>
            </a:pPr>
            <a:r>
              <a:rPr lang="pl-PL" dirty="0" smtClean="0"/>
              <a:t>Kto jest narratorem w powieści? Czemu to może służyć? </a:t>
            </a:r>
            <a:endParaRPr lang="pl-PL" dirty="0" smtClean="0"/>
          </a:p>
          <a:p>
            <a:pPr marL="457200" indent="-457200">
              <a:buAutoNum type="alphaLcParenR"/>
            </a:pPr>
            <a:r>
              <a:rPr lang="pl-PL" dirty="0" smtClean="0"/>
              <a:t>Sposób </a:t>
            </a:r>
            <a:r>
              <a:rPr lang="pl-PL" dirty="0" smtClean="0"/>
              <a:t>mówienia o chorobie – </a:t>
            </a:r>
            <a:r>
              <a:rPr lang="pl-PL" dirty="0" smtClean="0"/>
              <a:t>wskaż 2 metafory dotyczące choroby i je wyjaśnij </a:t>
            </a:r>
            <a:r>
              <a:rPr lang="pl-PL" dirty="0" smtClean="0"/>
              <a:t>(</a:t>
            </a:r>
            <a:r>
              <a:rPr lang="pl-PL" dirty="0" smtClean="0"/>
              <a:t>podręcznik, s. 34-36)</a:t>
            </a:r>
          </a:p>
          <a:p>
            <a:pPr marL="457200" indent="-457200">
              <a:buAutoNum type="alphaLcParenR"/>
            </a:pPr>
            <a:endParaRPr lang="pl-PL" dirty="0" smtClean="0"/>
          </a:p>
          <a:p>
            <a:pPr marL="457200" indent="-457200">
              <a:buAutoNum type="alphaLcParenR"/>
            </a:pPr>
            <a:endParaRPr lang="pl-PL" dirty="0" smtClean="0"/>
          </a:p>
          <a:p>
            <a:pPr marL="457200" indent="-457200">
              <a:buAutoNum type="alphaL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67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3</a:t>
            </a:r>
            <a:r>
              <a:rPr lang="pl-PL" dirty="0" smtClean="0"/>
              <a:t>. „Oskar i pani Róża</a:t>
            </a:r>
            <a:r>
              <a:rPr lang="pl-PL" dirty="0" smtClean="0"/>
              <a:t>” (przeczytać – materiał przekazano, przepisać i uzupełnić)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0045" y="1494693"/>
            <a:ext cx="10058400" cy="42291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lphaLcParenR"/>
            </a:pPr>
            <a:r>
              <a:rPr lang="pl-PL" dirty="0" smtClean="0"/>
              <a:t>W jakiej formie napisany jest utwór?</a:t>
            </a:r>
            <a:endParaRPr lang="pl-PL" dirty="0" smtClean="0"/>
          </a:p>
          <a:p>
            <a:pPr marL="457200" indent="-457200">
              <a:buAutoNum type="alphaLcParenR"/>
            </a:pPr>
            <a:r>
              <a:rPr lang="pl-PL" dirty="0" smtClean="0"/>
              <a:t>Wskaż 2 głównych bohaterów – podaj po 1 informacji na temat każdego z nich (kim są?)</a:t>
            </a:r>
            <a:endParaRPr lang="pl-PL" dirty="0" smtClean="0"/>
          </a:p>
          <a:p>
            <a:pPr marL="457200" indent="-457200">
              <a:buAutoNum type="alphaLcParenR"/>
            </a:pPr>
            <a:r>
              <a:rPr lang="pl-PL" dirty="0" smtClean="0"/>
              <a:t>O czym opowiada książka? Napisz w 2 zdaniach.</a:t>
            </a:r>
            <a:endParaRPr lang="pl-PL" dirty="0" smtClean="0"/>
          </a:p>
          <a:p>
            <a:pPr marL="457200" indent="-457200">
              <a:buAutoNum type="alphaLcParenR"/>
            </a:pPr>
            <a:r>
              <a:rPr lang="pl-PL" dirty="0" smtClean="0"/>
              <a:t>Jakie refleksje </a:t>
            </a:r>
            <a:r>
              <a:rPr lang="pl-PL" dirty="0" smtClean="0"/>
              <a:t>o życiu </a:t>
            </a:r>
            <a:r>
              <a:rPr lang="pl-PL" dirty="0" smtClean="0"/>
              <a:t>pojawiają się w listach (zwłaszcza w ostatnim liście Oskara – s. 3 z przekazanych materiałów)? Możesz cytować.</a:t>
            </a:r>
            <a:r>
              <a:rPr lang="pl-PL" dirty="0"/>
              <a:t> </a:t>
            </a:r>
            <a:r>
              <a:rPr lang="pl-PL" dirty="0" smtClean="0"/>
              <a:t>Napisz w 2 zdaniach.</a:t>
            </a:r>
          </a:p>
          <a:p>
            <a:pPr marL="457200" indent="-457200">
              <a:buAutoNum type="alphaLcParenR"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DLA CHĘTNYCH: można przeczytać książkę – ma tylko 60 stron (lub obejrzeć film) – będzie to dodatkowo punktowane!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http://docplayer.pl/52902711-Opowiesci-o-niewidzialnym-oskar-i-pani-roza.html</a:t>
            </a:r>
            <a:endParaRPr lang="pl-P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4. „Zabawa w klucz” </a:t>
            </a:r>
            <a:r>
              <a:rPr lang="pl-PL" dirty="0" smtClean="0"/>
              <a:t>(przeczytać – przekazałam ksero, przepisać, wykonać polecenia)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pl-PL" dirty="0" smtClean="0"/>
              <a:t>Świat </a:t>
            </a:r>
            <a:r>
              <a:rPr lang="pl-PL" dirty="0" smtClean="0"/>
              <a:t>przedstawiony: czas i miejsce akcji, bohaterowie (wymienić)</a:t>
            </a:r>
            <a:endParaRPr lang="pl-PL" dirty="0" smtClean="0"/>
          </a:p>
          <a:p>
            <a:pPr marL="457200" indent="-457200">
              <a:buAutoNum type="alphaLcParenR"/>
            </a:pPr>
            <a:r>
              <a:rPr lang="pl-PL" dirty="0" smtClean="0"/>
              <a:t>Co oznacza tytuł opowiadania? Do czego się odnosi?</a:t>
            </a:r>
          </a:p>
          <a:p>
            <a:pPr marL="457200" indent="-457200">
              <a:buAutoNum type="alphaLcParenR"/>
            </a:pPr>
            <a:r>
              <a:rPr lang="pl-PL" dirty="0" smtClean="0"/>
              <a:t>Napisz krótkie streszczenie opowiadania (w zeszycie, 5-6 zdań).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59127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Zestawienie informacji (4 kolumny, 6 </a:t>
            </a:r>
            <a:r>
              <a:rPr lang="pl-PL" dirty="0" smtClean="0"/>
              <a:t>wierszy – uzupełnić, przepisać do zeszytu)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590903"/>
              </p:ext>
            </p:extLst>
          </p:nvPr>
        </p:nvGraphicFramePr>
        <p:xfrm>
          <a:off x="1065213" y="1752600"/>
          <a:ext cx="10058400" cy="303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/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„Gwiazd naszych wina”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„Oskar i pani Róża”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„Zabawa w klucz”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Rodzaj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Gatunek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Epoka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Narracja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Problem w dzieciństwie / młodości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2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7720" y="489398"/>
            <a:ext cx="6858002" cy="1081825"/>
          </a:xfrm>
        </p:spPr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621667" y="1571223"/>
            <a:ext cx="6858002" cy="91440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W jaki sposób mówi się o dzieciństwie i młodości w literaturze? Przedstaw dwa skrajne punkty widzenia.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39316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5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ja natur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naturą, ilustrowany projekt poziomy (panoramiczny)</Template>
  <TotalTime>87</TotalTime>
  <Words>401</Words>
  <Application>Microsoft Office PowerPoint</Application>
  <PresentationFormat>Niestandardowy</PresentationFormat>
  <Paragraphs>45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Ilustracja natury 16:9</vt:lpstr>
      <vt:lpstr>Dzieciństwo i młodość w literaturze</vt:lpstr>
      <vt:lpstr>1. Utwory (zapisać):</vt:lpstr>
      <vt:lpstr>2. „Gwiazd naszych wina” (zapisać i uzupełnić informacje) – podręcznik, s. 34</vt:lpstr>
      <vt:lpstr>3. „Oskar i pani Róża” (przeczytać – materiał przekazano, przepisać i uzupełnić)</vt:lpstr>
      <vt:lpstr>4. „Zabawa w klucz” (przeczytać – przekazałam ksero, przepisać, wykonać polecenia)</vt:lpstr>
      <vt:lpstr>Zestawienie informacji (4 kolumny, 6 wierszy – uzupełnić, przepisać do zeszytu)</vt:lpstr>
      <vt:lpstr>Podsumowanie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Dzieciństwo i młodość w literaturze</dc:title>
  <dc:creator>Joanna Gruszczyńska</dc:creator>
  <cp:lastModifiedBy>user</cp:lastModifiedBy>
  <cp:revision>7</cp:revision>
  <dcterms:created xsi:type="dcterms:W3CDTF">2020-03-09T12:56:02Z</dcterms:created>
  <dcterms:modified xsi:type="dcterms:W3CDTF">2020-03-12T09:57:20Z</dcterms:modified>
</cp:coreProperties>
</file>